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75" r:id="rId4"/>
    <p:sldId id="260" r:id="rId5"/>
    <p:sldId id="263" r:id="rId6"/>
    <p:sldId id="264" r:id="rId7"/>
    <p:sldId id="262" r:id="rId8"/>
    <p:sldId id="261" r:id="rId9"/>
    <p:sldId id="267" r:id="rId10"/>
    <p:sldId id="265" r:id="rId11"/>
    <p:sldId id="269" r:id="rId12"/>
    <p:sldId id="280" r:id="rId13"/>
    <p:sldId id="283" r:id="rId14"/>
    <p:sldId id="279" r:id="rId15"/>
    <p:sldId id="284" r:id="rId16"/>
    <p:sldId id="274" r:id="rId17"/>
    <p:sldId id="278" r:id="rId18"/>
    <p:sldId id="277" r:id="rId19"/>
    <p:sldId id="28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CFADD1-28E5-4E7D-B4E2-F9A7CBB44842}" v="176" dt="2026-02-17T10:15:24.1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9630" autoAdjust="0"/>
  </p:normalViewPr>
  <p:slideViewPr>
    <p:cSldViewPr snapToGrid="0">
      <p:cViewPr varScale="1">
        <p:scale>
          <a:sx n="50" d="100"/>
          <a:sy n="50" d="100"/>
        </p:scale>
        <p:origin x="12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ndy Smith" userId="251462a9-7228-4573-9c67-bfddcd40183d" providerId="ADAL" clId="{C1F1FB6F-BC33-48D8-AF18-B47338916F3C}"/>
    <pc:docChg chg="undo custSel addSld delSld modSld sldOrd">
      <pc:chgData name="Wendy Smith" userId="251462a9-7228-4573-9c67-bfddcd40183d" providerId="ADAL" clId="{C1F1FB6F-BC33-48D8-AF18-B47338916F3C}" dt="2026-02-17T10:15:24.190" v="3798" actId="255"/>
      <pc:docMkLst>
        <pc:docMk/>
      </pc:docMkLst>
      <pc:sldChg chg="addSp modSp mod setBg">
        <pc:chgData name="Wendy Smith" userId="251462a9-7228-4573-9c67-bfddcd40183d" providerId="ADAL" clId="{C1F1FB6F-BC33-48D8-AF18-B47338916F3C}" dt="2026-02-17T09:40:06.447" v="3767" actId="255"/>
        <pc:sldMkLst>
          <pc:docMk/>
          <pc:sldMk cId="2431274476" sldId="256"/>
        </pc:sldMkLst>
        <pc:spChg chg="mod">
          <ac:chgData name="Wendy Smith" userId="251462a9-7228-4573-9c67-bfddcd40183d" providerId="ADAL" clId="{C1F1FB6F-BC33-48D8-AF18-B47338916F3C}" dt="2026-02-17T09:40:06.447" v="3767" actId="255"/>
          <ac:spMkLst>
            <pc:docMk/>
            <pc:sldMk cId="2431274476" sldId="256"/>
            <ac:spMk id="3" creationId="{EDDE4426-4AF5-AB79-4EBC-2656D4B75C3D}"/>
          </ac:spMkLst>
        </pc:spChg>
      </pc:sldChg>
      <pc:sldChg chg="modSp">
        <pc:chgData name="Wendy Smith" userId="251462a9-7228-4573-9c67-bfddcd40183d" providerId="ADAL" clId="{C1F1FB6F-BC33-48D8-AF18-B47338916F3C}" dt="2026-02-17T10:06:40.574" v="3769" actId="114"/>
        <pc:sldMkLst>
          <pc:docMk/>
          <pc:sldMk cId="3460888179" sldId="260"/>
        </pc:sldMkLst>
        <pc:graphicFrameChg chg="mod">
          <ac:chgData name="Wendy Smith" userId="251462a9-7228-4573-9c67-bfddcd40183d" providerId="ADAL" clId="{C1F1FB6F-BC33-48D8-AF18-B47338916F3C}" dt="2026-02-17T10:06:40.574" v="3769" actId="114"/>
          <ac:graphicFrameMkLst>
            <pc:docMk/>
            <pc:sldMk cId="3460888179" sldId="260"/>
            <ac:graphicFrameMk id="6" creationId="{43ED006A-3C0D-E688-C240-179017D0F146}"/>
          </ac:graphicFrameMkLst>
        </pc:graphicFrameChg>
      </pc:sldChg>
      <pc:sldChg chg="modSp mod">
        <pc:chgData name="Wendy Smith" userId="251462a9-7228-4573-9c67-bfddcd40183d" providerId="ADAL" clId="{C1F1FB6F-BC33-48D8-AF18-B47338916F3C}" dt="2026-02-17T10:09:13.363" v="3778" actId="114"/>
        <pc:sldMkLst>
          <pc:docMk/>
          <pc:sldMk cId="3725327889" sldId="261"/>
        </pc:sldMkLst>
        <pc:spChg chg="mod">
          <ac:chgData name="Wendy Smith" userId="251462a9-7228-4573-9c67-bfddcd40183d" providerId="ADAL" clId="{C1F1FB6F-BC33-48D8-AF18-B47338916F3C}" dt="2026-02-17T10:09:13.363" v="3778" actId="114"/>
          <ac:spMkLst>
            <pc:docMk/>
            <pc:sldMk cId="3725327889" sldId="261"/>
            <ac:spMk id="4" creationId="{81D0DFA9-633A-9B23-CC20-485E2779572C}"/>
          </ac:spMkLst>
        </pc:spChg>
      </pc:sldChg>
      <pc:sldChg chg="modSp mod">
        <pc:chgData name="Wendy Smith" userId="251462a9-7228-4573-9c67-bfddcd40183d" providerId="ADAL" clId="{C1F1FB6F-BC33-48D8-AF18-B47338916F3C}" dt="2026-02-17T10:08:37.555" v="3775" actId="114"/>
        <pc:sldMkLst>
          <pc:docMk/>
          <pc:sldMk cId="1058344388" sldId="262"/>
        </pc:sldMkLst>
        <pc:spChg chg="mod">
          <ac:chgData name="Wendy Smith" userId="251462a9-7228-4573-9c67-bfddcd40183d" providerId="ADAL" clId="{C1F1FB6F-BC33-48D8-AF18-B47338916F3C}" dt="2026-02-17T10:08:37.555" v="3775" actId="114"/>
          <ac:spMkLst>
            <pc:docMk/>
            <pc:sldMk cId="1058344388" sldId="262"/>
            <ac:spMk id="4" creationId="{48E100E0-E193-43C7-4E31-5875EEF6601B}"/>
          </ac:spMkLst>
        </pc:spChg>
      </pc:sldChg>
      <pc:sldChg chg="modSp mod">
        <pc:chgData name="Wendy Smith" userId="251462a9-7228-4573-9c67-bfddcd40183d" providerId="ADAL" clId="{C1F1FB6F-BC33-48D8-AF18-B47338916F3C}" dt="2026-02-17T10:07:02.886" v="3770" actId="114"/>
        <pc:sldMkLst>
          <pc:docMk/>
          <pc:sldMk cId="2769201637" sldId="263"/>
        </pc:sldMkLst>
        <pc:spChg chg="mod">
          <ac:chgData name="Wendy Smith" userId="251462a9-7228-4573-9c67-bfddcd40183d" providerId="ADAL" clId="{C1F1FB6F-BC33-48D8-AF18-B47338916F3C}" dt="2026-02-17T10:07:02.886" v="3770" actId="114"/>
          <ac:spMkLst>
            <pc:docMk/>
            <pc:sldMk cId="2769201637" sldId="263"/>
            <ac:spMk id="4" creationId="{E79B08EE-7A42-299F-5DD3-F46102FDD2D9}"/>
          </ac:spMkLst>
        </pc:spChg>
      </pc:sldChg>
      <pc:sldChg chg="modSp mod">
        <pc:chgData name="Wendy Smith" userId="251462a9-7228-4573-9c67-bfddcd40183d" providerId="ADAL" clId="{C1F1FB6F-BC33-48D8-AF18-B47338916F3C}" dt="2026-02-17T10:10:56.794" v="3782" actId="114"/>
        <pc:sldMkLst>
          <pc:docMk/>
          <pc:sldMk cId="2666462995" sldId="265"/>
        </pc:sldMkLst>
        <pc:spChg chg="mod">
          <ac:chgData name="Wendy Smith" userId="251462a9-7228-4573-9c67-bfddcd40183d" providerId="ADAL" clId="{C1F1FB6F-BC33-48D8-AF18-B47338916F3C}" dt="2026-02-17T10:10:56.794" v="3782" actId="114"/>
          <ac:spMkLst>
            <pc:docMk/>
            <pc:sldMk cId="2666462995" sldId="265"/>
            <ac:spMk id="6" creationId="{E29766EA-BFEE-A38A-D91E-70ED44B1C8AB}"/>
          </ac:spMkLst>
        </pc:spChg>
      </pc:sldChg>
      <pc:sldChg chg="modSp mod">
        <pc:chgData name="Wendy Smith" userId="251462a9-7228-4573-9c67-bfddcd40183d" providerId="ADAL" clId="{C1F1FB6F-BC33-48D8-AF18-B47338916F3C}" dt="2026-02-17T10:10:27.770" v="3781" actId="114"/>
        <pc:sldMkLst>
          <pc:docMk/>
          <pc:sldMk cId="587758919" sldId="267"/>
        </pc:sldMkLst>
        <pc:spChg chg="mod">
          <ac:chgData name="Wendy Smith" userId="251462a9-7228-4573-9c67-bfddcd40183d" providerId="ADAL" clId="{C1F1FB6F-BC33-48D8-AF18-B47338916F3C}" dt="2026-02-17T10:10:27.770" v="3781" actId="114"/>
          <ac:spMkLst>
            <pc:docMk/>
            <pc:sldMk cId="587758919" sldId="267"/>
            <ac:spMk id="4" creationId="{93DA1A51-E019-12A7-2A43-4659CD4A35D9}"/>
          </ac:spMkLst>
        </pc:spChg>
      </pc:sldChg>
      <pc:sldChg chg="modSp mod">
        <pc:chgData name="Wendy Smith" userId="251462a9-7228-4573-9c67-bfddcd40183d" providerId="ADAL" clId="{C1F1FB6F-BC33-48D8-AF18-B47338916F3C}" dt="2026-02-17T10:11:33.639" v="3784" actId="114"/>
        <pc:sldMkLst>
          <pc:docMk/>
          <pc:sldMk cId="335419816" sldId="269"/>
        </pc:sldMkLst>
        <pc:spChg chg="mod">
          <ac:chgData name="Wendy Smith" userId="251462a9-7228-4573-9c67-bfddcd40183d" providerId="ADAL" clId="{C1F1FB6F-BC33-48D8-AF18-B47338916F3C}" dt="2026-02-17T10:11:33.639" v="3784" actId="114"/>
          <ac:spMkLst>
            <pc:docMk/>
            <pc:sldMk cId="335419816" sldId="269"/>
            <ac:spMk id="3" creationId="{12A6CAAD-911B-B36C-89D2-DA5D5AD3C310}"/>
          </ac:spMkLst>
        </pc:spChg>
      </pc:sldChg>
      <pc:sldChg chg="modSp mod">
        <pc:chgData name="Wendy Smith" userId="251462a9-7228-4573-9c67-bfddcd40183d" providerId="ADAL" clId="{C1F1FB6F-BC33-48D8-AF18-B47338916F3C}" dt="2026-02-17T10:14:25.449" v="3795" actId="114"/>
        <pc:sldMkLst>
          <pc:docMk/>
          <pc:sldMk cId="1820547275" sldId="277"/>
        </pc:sldMkLst>
        <pc:spChg chg="mod">
          <ac:chgData name="Wendy Smith" userId="251462a9-7228-4573-9c67-bfddcd40183d" providerId="ADAL" clId="{C1F1FB6F-BC33-48D8-AF18-B47338916F3C}" dt="2026-02-17T10:14:25.449" v="3795" actId="114"/>
          <ac:spMkLst>
            <pc:docMk/>
            <pc:sldMk cId="1820547275" sldId="277"/>
            <ac:spMk id="3" creationId="{A9817289-044F-253B-A691-363680BB86A5}"/>
          </ac:spMkLst>
        </pc:spChg>
      </pc:sldChg>
      <pc:sldChg chg="modSp">
        <pc:chgData name="Wendy Smith" userId="251462a9-7228-4573-9c67-bfddcd40183d" providerId="ADAL" clId="{C1F1FB6F-BC33-48D8-AF18-B47338916F3C}" dt="2026-02-17T10:15:24.190" v="3798" actId="255"/>
        <pc:sldMkLst>
          <pc:docMk/>
          <pc:sldMk cId="2701513306" sldId="282"/>
        </pc:sldMkLst>
        <pc:graphicFrameChg chg="mod">
          <ac:chgData name="Wendy Smith" userId="251462a9-7228-4573-9c67-bfddcd40183d" providerId="ADAL" clId="{C1F1FB6F-BC33-48D8-AF18-B47338916F3C}" dt="2026-02-17T10:15:24.190" v="3798" actId="255"/>
          <ac:graphicFrameMkLst>
            <pc:docMk/>
            <pc:sldMk cId="2701513306" sldId="282"/>
            <ac:graphicFrameMk id="2" creationId="{D7E188EF-160A-5C17-B885-EE1D46C06C5F}"/>
          </ac:graphicFrameMkLst>
        </pc:graphicFrameChg>
      </pc:sldChg>
      <pc:sldChg chg="modSp mod">
        <pc:chgData name="Wendy Smith" userId="251462a9-7228-4573-9c67-bfddcd40183d" providerId="ADAL" clId="{C1F1FB6F-BC33-48D8-AF18-B47338916F3C}" dt="2026-02-17T10:12:30.402" v="3788" actId="20577"/>
        <pc:sldMkLst>
          <pc:docMk/>
          <pc:sldMk cId="2728887597" sldId="283"/>
        </pc:sldMkLst>
        <pc:spChg chg="mod">
          <ac:chgData name="Wendy Smith" userId="251462a9-7228-4573-9c67-bfddcd40183d" providerId="ADAL" clId="{C1F1FB6F-BC33-48D8-AF18-B47338916F3C}" dt="2026-02-17T10:12:30.402" v="3788" actId="20577"/>
          <ac:spMkLst>
            <pc:docMk/>
            <pc:sldMk cId="2728887597" sldId="283"/>
            <ac:spMk id="3" creationId="{8F3F6A09-ACBD-3D0C-E9DF-A23B7D9298C8}"/>
          </ac:spMkLst>
        </pc:spChg>
      </pc:sldChg>
      <pc:sldChg chg="modSp mod">
        <pc:chgData name="Wendy Smith" userId="251462a9-7228-4573-9c67-bfddcd40183d" providerId="ADAL" clId="{C1F1FB6F-BC33-48D8-AF18-B47338916F3C}" dt="2026-02-17T10:13:05.858" v="3791" actId="114"/>
        <pc:sldMkLst>
          <pc:docMk/>
          <pc:sldMk cId="3320955390" sldId="284"/>
        </pc:sldMkLst>
        <pc:spChg chg="mod">
          <ac:chgData name="Wendy Smith" userId="251462a9-7228-4573-9c67-bfddcd40183d" providerId="ADAL" clId="{C1F1FB6F-BC33-48D8-AF18-B47338916F3C}" dt="2026-02-17T10:13:05.858" v="3791" actId="114"/>
          <ac:spMkLst>
            <pc:docMk/>
            <pc:sldMk cId="3320955390" sldId="284"/>
            <ac:spMk id="3" creationId="{B50E21EA-6FB6-85FE-2CDA-AAA4298A622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surreycoalition-my.sharepoint.com/personal/wendy_smith_surreycoalition_org_uk/Documents/Documents/CMHTP/Phase%202/Engagement/Survey%20interim%20results/Q1%20Thematic%20Responses%20Chart.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https://surreycoalition-my.sharepoint.com/personal/wendy_smith_surreycoalition_org_uk/Documents/Documents/CMHTP/Phase%202/Engagement/Survey%20interim%20results/Q2%20Responses.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https://surreycoalition-my.sharepoint.com/personal/wendy_smith_surreycoalition_org_uk/Documents/Documents/CMHTP/Phase%202/Engagement/Survey%20interim%20results/Q3%20Responses.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https://surreycoalition-my.sharepoint.com/personal/wendy_smith_surreycoalition_org_uk/Documents/Documents/CMHTP/Phase%202/Engagement/Survey%20interim%20results/Q4%20Responses.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https://surreycoalition-my.sharepoint.com/personal/wendy_smith_surreycoalition_org_uk/Documents/Documents/CMHTP/Phase%202/Engagement/Survey%20interim%20results/Q2%20Respons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2800" dirty="0">
                <a:solidFill>
                  <a:schemeClr val="tx1"/>
                </a:solidFill>
                <a:latin typeface="Arial" panose="020B0604020202020204" pitchFamily="34" charset="0"/>
                <a:cs typeface="Arial" panose="020B0604020202020204" pitchFamily="34" charset="0"/>
              </a:rPr>
              <a:t>Question One - If you could change one thing about mental health services, what would it be?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1"/>
        <c:ser>
          <c:idx val="0"/>
          <c:order val="0"/>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9F34-4178-8D7A-72D39138DA99}"/>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9F34-4178-8D7A-72D39138DA99}"/>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9F34-4178-8D7A-72D39138DA99}"/>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9F34-4178-8D7A-72D39138DA99}"/>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9F34-4178-8D7A-72D39138DA99}"/>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B-9F34-4178-8D7A-72D39138DA99}"/>
              </c:ext>
            </c:extLst>
          </c:dPt>
          <c:dPt>
            <c:idx val="6"/>
            <c:invertIfNegative val="0"/>
            <c:bubble3D val="0"/>
            <c:spPr>
              <a:solidFill>
                <a:schemeClr val="accent1">
                  <a:lumMod val="60000"/>
                </a:schemeClr>
              </a:solidFill>
              <a:ln>
                <a:noFill/>
              </a:ln>
              <a:effectLst/>
            </c:spPr>
            <c:extLst>
              <c:ext xmlns:c16="http://schemas.microsoft.com/office/drawing/2014/chart" uri="{C3380CC4-5D6E-409C-BE32-E72D297353CC}">
                <c16:uniqueId val="{0000000D-9F34-4178-8D7A-72D39138DA99}"/>
              </c:ext>
            </c:extLst>
          </c:dPt>
          <c:dPt>
            <c:idx val="7"/>
            <c:invertIfNegative val="0"/>
            <c:bubble3D val="0"/>
            <c:spPr>
              <a:solidFill>
                <a:schemeClr val="accent2">
                  <a:lumMod val="60000"/>
                </a:schemeClr>
              </a:solidFill>
              <a:ln>
                <a:noFill/>
              </a:ln>
              <a:effectLst/>
            </c:spPr>
            <c:extLst>
              <c:ext xmlns:c16="http://schemas.microsoft.com/office/drawing/2014/chart" uri="{C3380CC4-5D6E-409C-BE32-E72D297353CC}">
                <c16:uniqueId val="{0000000F-9F34-4178-8D7A-72D39138DA99}"/>
              </c:ext>
            </c:extLst>
          </c:dPt>
          <c:dPt>
            <c:idx val="8"/>
            <c:invertIfNegative val="0"/>
            <c:bubble3D val="0"/>
            <c:spPr>
              <a:solidFill>
                <a:schemeClr val="accent3">
                  <a:lumMod val="60000"/>
                </a:schemeClr>
              </a:solidFill>
              <a:ln>
                <a:noFill/>
              </a:ln>
              <a:effectLst/>
            </c:spPr>
            <c:extLst>
              <c:ext xmlns:c16="http://schemas.microsoft.com/office/drawing/2014/chart" uri="{C3380CC4-5D6E-409C-BE32-E72D297353CC}">
                <c16:uniqueId val="{00000011-9F34-4178-8D7A-72D39138DA99}"/>
              </c:ext>
            </c:extLst>
          </c:dPt>
          <c:dPt>
            <c:idx val="9"/>
            <c:invertIfNegative val="0"/>
            <c:bubble3D val="0"/>
            <c:spPr>
              <a:solidFill>
                <a:schemeClr val="accent4">
                  <a:lumMod val="60000"/>
                </a:schemeClr>
              </a:solidFill>
              <a:ln>
                <a:noFill/>
              </a:ln>
              <a:effectLst/>
            </c:spPr>
            <c:extLst>
              <c:ext xmlns:c16="http://schemas.microsoft.com/office/drawing/2014/chart" uri="{C3380CC4-5D6E-409C-BE32-E72D297353CC}">
                <c16:uniqueId val="{00000013-9F34-4178-8D7A-72D39138DA99}"/>
              </c:ext>
            </c:extLst>
          </c:dPt>
          <c:dPt>
            <c:idx val="10"/>
            <c:invertIfNegative val="0"/>
            <c:bubble3D val="0"/>
            <c:spPr>
              <a:solidFill>
                <a:schemeClr val="accent5">
                  <a:lumMod val="60000"/>
                </a:schemeClr>
              </a:solidFill>
              <a:ln>
                <a:noFill/>
              </a:ln>
              <a:effectLst/>
            </c:spPr>
            <c:extLst>
              <c:ext xmlns:c16="http://schemas.microsoft.com/office/drawing/2014/chart" uri="{C3380CC4-5D6E-409C-BE32-E72D297353CC}">
                <c16:uniqueId val="{00000015-9F34-4178-8D7A-72D39138DA99}"/>
              </c:ext>
            </c:extLst>
          </c:dPt>
          <c:dPt>
            <c:idx val="11"/>
            <c:invertIfNegative val="0"/>
            <c:bubble3D val="0"/>
            <c:spPr>
              <a:solidFill>
                <a:schemeClr val="accent6">
                  <a:lumMod val="60000"/>
                </a:schemeClr>
              </a:solidFill>
              <a:ln>
                <a:noFill/>
              </a:ln>
              <a:effectLst/>
            </c:spPr>
            <c:extLst>
              <c:ext xmlns:c16="http://schemas.microsoft.com/office/drawing/2014/chart" uri="{C3380CC4-5D6E-409C-BE32-E72D297353CC}">
                <c16:uniqueId val="{00000017-9F34-4178-8D7A-72D39138DA99}"/>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Sheet4!$A$1:$A$12</c:f>
              <c:strCache>
                <c:ptCount val="12"/>
                <c:pt idx="0">
                  <c:v>Easier Access</c:v>
                </c:pt>
                <c:pt idx="1">
                  <c:v>Shorter Waiting Times</c:v>
                </c:pt>
                <c:pt idx="2">
                  <c:v>Joined Up Services</c:v>
                </c:pt>
                <c:pt idx="3">
                  <c:v>Improved Communication</c:v>
                </c:pt>
                <c:pt idx="4">
                  <c:v>Choice of Tailored Support</c:v>
                </c:pt>
                <c:pt idx="5">
                  <c:v>Duration and Frequency of Support</c:v>
                </c:pt>
                <c:pt idx="6">
                  <c:v>Crisis and Prevention Services</c:v>
                </c:pt>
                <c:pt idx="7">
                  <c:v>More Staff</c:v>
                </c:pt>
                <c:pt idx="8">
                  <c:v>Staff Training</c:v>
                </c:pt>
                <c:pt idx="9">
                  <c:v>More Funding and Resources</c:v>
                </c:pt>
                <c:pt idx="10">
                  <c:v>Inpatient Services</c:v>
                </c:pt>
                <c:pt idx="11">
                  <c:v>Other</c:v>
                </c:pt>
              </c:strCache>
            </c:strRef>
          </c:cat>
          <c:val>
            <c:numRef>
              <c:f>Sheet4!$B$1:$B$12</c:f>
              <c:numCache>
                <c:formatCode>General</c:formatCode>
                <c:ptCount val="12"/>
                <c:pt idx="0">
                  <c:v>39</c:v>
                </c:pt>
                <c:pt idx="1">
                  <c:v>21</c:v>
                </c:pt>
                <c:pt idx="2">
                  <c:v>22</c:v>
                </c:pt>
                <c:pt idx="3">
                  <c:v>20</c:v>
                </c:pt>
                <c:pt idx="4">
                  <c:v>20</c:v>
                </c:pt>
                <c:pt idx="5">
                  <c:v>13</c:v>
                </c:pt>
                <c:pt idx="6">
                  <c:v>15</c:v>
                </c:pt>
                <c:pt idx="7">
                  <c:v>9</c:v>
                </c:pt>
                <c:pt idx="8">
                  <c:v>8</c:v>
                </c:pt>
                <c:pt idx="9">
                  <c:v>7</c:v>
                </c:pt>
                <c:pt idx="10">
                  <c:v>6</c:v>
                </c:pt>
                <c:pt idx="11">
                  <c:v>7</c:v>
                </c:pt>
              </c:numCache>
            </c:numRef>
          </c:val>
          <c:extLst>
            <c:ext xmlns:c16="http://schemas.microsoft.com/office/drawing/2014/chart" uri="{C3380CC4-5D6E-409C-BE32-E72D297353CC}">
              <c16:uniqueId val="{00000018-9F34-4178-8D7A-72D39138DA99}"/>
            </c:ext>
          </c:extLst>
        </c:ser>
        <c:dLbls>
          <c:dLblPos val="outEnd"/>
          <c:showLegendKey val="0"/>
          <c:showVal val="1"/>
          <c:showCatName val="0"/>
          <c:showSerName val="0"/>
          <c:showPercent val="0"/>
          <c:showBubbleSize val="0"/>
        </c:dLbls>
        <c:gapWidth val="219"/>
        <c:overlap val="-27"/>
        <c:axId val="1707742847"/>
        <c:axId val="1707745727"/>
      </c:barChart>
      <c:catAx>
        <c:axId val="17077428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707745727"/>
        <c:crosses val="autoZero"/>
        <c:auto val="1"/>
        <c:lblAlgn val="ctr"/>
        <c:lblOffset val="100"/>
        <c:noMultiLvlLbl val="0"/>
      </c:catAx>
      <c:valAx>
        <c:axId val="17077457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0774284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GB" sz="2800" dirty="0">
                <a:solidFill>
                  <a:schemeClr val="tx1"/>
                </a:solidFill>
                <a:latin typeface="Arial" panose="020B0604020202020204" pitchFamily="34" charset="0"/>
                <a:cs typeface="Arial" panose="020B0604020202020204" pitchFamily="34" charset="0"/>
              </a:rPr>
              <a:t>Question Two - Where would you go for </a:t>
            </a:r>
            <a:r>
              <a:rPr lang="en-GB" sz="2800" b="1" dirty="0">
                <a:solidFill>
                  <a:schemeClr val="tx1"/>
                </a:solidFill>
                <a:latin typeface="Arial" panose="020B0604020202020204" pitchFamily="34" charset="0"/>
                <a:cs typeface="Arial" panose="020B0604020202020204" pitchFamily="34" charset="0"/>
              </a:rPr>
              <a:t>information</a:t>
            </a:r>
            <a:r>
              <a:rPr lang="en-GB" sz="2800" b="0" dirty="0">
                <a:solidFill>
                  <a:schemeClr val="tx1"/>
                </a:solidFill>
                <a:latin typeface="Arial" panose="020B0604020202020204" pitchFamily="34" charset="0"/>
                <a:cs typeface="Arial" panose="020B0604020202020204" pitchFamily="34" charset="0"/>
              </a:rPr>
              <a:t> about your mental health?</a:t>
            </a:r>
            <a:endParaRPr lang="en-GB" sz="2800" dirty="0">
              <a:solidFill>
                <a:schemeClr val="tx1"/>
              </a:solidFill>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GB"/>
        </a:p>
      </c:txPr>
    </c:title>
    <c:autoTitleDeleted val="0"/>
    <c:plotArea>
      <c:layout/>
      <c:barChart>
        <c:barDir val="col"/>
        <c:grouping val="clustered"/>
        <c:varyColors val="1"/>
        <c:ser>
          <c:idx val="0"/>
          <c:order val="0"/>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FA8A-4516-ADBA-9DB6877316AB}"/>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FA8A-4516-ADBA-9DB6877316AB}"/>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FA8A-4516-ADBA-9DB6877316AB}"/>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FA8A-4516-ADBA-9DB6877316AB}"/>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FA8A-4516-ADBA-9DB6877316AB}"/>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B-FA8A-4516-ADBA-9DB6877316AB}"/>
              </c:ext>
            </c:extLst>
          </c:dPt>
          <c:dPt>
            <c:idx val="6"/>
            <c:invertIfNegative val="0"/>
            <c:bubble3D val="0"/>
            <c:spPr>
              <a:solidFill>
                <a:schemeClr val="accent1">
                  <a:lumMod val="60000"/>
                </a:schemeClr>
              </a:solidFill>
              <a:ln>
                <a:noFill/>
              </a:ln>
              <a:effectLst/>
            </c:spPr>
            <c:extLst>
              <c:ext xmlns:c16="http://schemas.microsoft.com/office/drawing/2014/chart" uri="{C3380CC4-5D6E-409C-BE32-E72D297353CC}">
                <c16:uniqueId val="{0000000D-FA8A-4516-ADBA-9DB6877316AB}"/>
              </c:ext>
            </c:extLst>
          </c:dPt>
          <c:dPt>
            <c:idx val="7"/>
            <c:invertIfNegative val="0"/>
            <c:bubble3D val="0"/>
            <c:spPr>
              <a:solidFill>
                <a:schemeClr val="accent2">
                  <a:lumMod val="60000"/>
                </a:schemeClr>
              </a:solidFill>
              <a:ln>
                <a:noFill/>
              </a:ln>
              <a:effectLst/>
            </c:spPr>
            <c:extLst>
              <c:ext xmlns:c16="http://schemas.microsoft.com/office/drawing/2014/chart" uri="{C3380CC4-5D6E-409C-BE32-E72D297353CC}">
                <c16:uniqueId val="{0000000F-FA8A-4516-ADBA-9DB6877316AB}"/>
              </c:ext>
            </c:extLst>
          </c:dPt>
          <c:dPt>
            <c:idx val="8"/>
            <c:invertIfNegative val="0"/>
            <c:bubble3D val="0"/>
            <c:spPr>
              <a:solidFill>
                <a:schemeClr val="accent3">
                  <a:lumMod val="60000"/>
                </a:schemeClr>
              </a:solidFill>
              <a:ln>
                <a:noFill/>
              </a:ln>
              <a:effectLst/>
            </c:spPr>
            <c:extLst>
              <c:ext xmlns:c16="http://schemas.microsoft.com/office/drawing/2014/chart" uri="{C3380CC4-5D6E-409C-BE32-E72D297353CC}">
                <c16:uniqueId val="{00000011-FA8A-4516-ADBA-9DB6877316AB}"/>
              </c:ext>
            </c:extLst>
          </c:dPt>
          <c:dPt>
            <c:idx val="9"/>
            <c:invertIfNegative val="0"/>
            <c:bubble3D val="0"/>
            <c:spPr>
              <a:solidFill>
                <a:schemeClr val="accent4">
                  <a:lumMod val="60000"/>
                </a:schemeClr>
              </a:solidFill>
              <a:ln>
                <a:noFill/>
              </a:ln>
              <a:effectLst/>
            </c:spPr>
            <c:extLst>
              <c:ext xmlns:c16="http://schemas.microsoft.com/office/drawing/2014/chart" uri="{C3380CC4-5D6E-409C-BE32-E72D297353CC}">
                <c16:uniqueId val="{00000013-FA8A-4516-ADBA-9DB6877316AB}"/>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Sheet2!$A$2:$A$11</c:f>
              <c:strCache>
                <c:ptCount val="10"/>
                <c:pt idx="0">
                  <c:v>GP</c:v>
                </c:pt>
                <c:pt idx="1">
                  <c:v>Internet</c:v>
                </c:pt>
                <c:pt idx="2">
                  <c:v>ChatGPT</c:v>
                </c:pt>
                <c:pt idx="3">
                  <c:v>Mind</c:v>
                </c:pt>
                <c:pt idx="4">
                  <c:v>Local VCSE</c:v>
                </c:pt>
                <c:pt idx="5">
                  <c:v>Friends/Colleagues</c:v>
                </c:pt>
                <c:pt idx="6">
                  <c:v>I don't know</c:v>
                </c:pt>
                <c:pt idx="7">
                  <c:v>Other</c:v>
                </c:pt>
                <c:pt idx="8">
                  <c:v>Mental Health Services</c:v>
                </c:pt>
                <c:pt idx="9">
                  <c:v>No-one</c:v>
                </c:pt>
              </c:strCache>
            </c:strRef>
          </c:cat>
          <c:val>
            <c:numRef>
              <c:f>Sheet2!$B$2:$B$11</c:f>
              <c:numCache>
                <c:formatCode>General</c:formatCode>
                <c:ptCount val="10"/>
                <c:pt idx="0">
                  <c:v>31</c:v>
                </c:pt>
                <c:pt idx="1">
                  <c:v>72</c:v>
                </c:pt>
                <c:pt idx="2">
                  <c:v>2</c:v>
                </c:pt>
                <c:pt idx="3">
                  <c:v>10</c:v>
                </c:pt>
                <c:pt idx="4">
                  <c:v>9</c:v>
                </c:pt>
                <c:pt idx="5">
                  <c:v>5</c:v>
                </c:pt>
                <c:pt idx="6">
                  <c:v>5</c:v>
                </c:pt>
                <c:pt idx="7">
                  <c:v>8</c:v>
                </c:pt>
                <c:pt idx="8">
                  <c:v>6</c:v>
                </c:pt>
                <c:pt idx="9">
                  <c:v>1</c:v>
                </c:pt>
              </c:numCache>
            </c:numRef>
          </c:val>
          <c:extLst>
            <c:ext xmlns:c16="http://schemas.microsoft.com/office/drawing/2014/chart" uri="{C3380CC4-5D6E-409C-BE32-E72D297353CC}">
              <c16:uniqueId val="{00000014-FA8A-4516-ADBA-9DB6877316AB}"/>
            </c:ext>
          </c:extLst>
        </c:ser>
        <c:dLbls>
          <c:showLegendKey val="0"/>
          <c:showVal val="0"/>
          <c:showCatName val="0"/>
          <c:showSerName val="0"/>
          <c:showPercent val="0"/>
          <c:showBubbleSize val="0"/>
        </c:dLbls>
        <c:gapWidth val="219"/>
        <c:overlap val="-27"/>
        <c:axId val="763821311"/>
        <c:axId val="763828031"/>
      </c:barChart>
      <c:catAx>
        <c:axId val="7638213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63828031"/>
        <c:crosses val="autoZero"/>
        <c:auto val="1"/>
        <c:lblAlgn val="ctr"/>
        <c:lblOffset val="100"/>
        <c:noMultiLvlLbl val="0"/>
      </c:catAx>
      <c:valAx>
        <c:axId val="763828031"/>
        <c:scaling>
          <c:orientation val="minMax"/>
          <c:max val="75"/>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382131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800" dirty="0">
                <a:solidFill>
                  <a:schemeClr val="tx1"/>
                </a:solidFill>
                <a:latin typeface="Arial" panose="020B0604020202020204" pitchFamily="34" charset="0"/>
                <a:cs typeface="Arial" panose="020B0604020202020204" pitchFamily="34" charset="0"/>
              </a:rPr>
              <a:t>Question Three - Where would you go for </a:t>
            </a:r>
            <a:r>
              <a:rPr lang="en-US" sz="2800" b="1" dirty="0">
                <a:solidFill>
                  <a:schemeClr val="tx1"/>
                </a:solidFill>
                <a:latin typeface="Arial" panose="020B0604020202020204" pitchFamily="34" charset="0"/>
                <a:cs typeface="Arial" panose="020B0604020202020204" pitchFamily="34" charset="0"/>
              </a:rPr>
              <a:t>advice</a:t>
            </a:r>
            <a:r>
              <a:rPr lang="en-US" sz="2800" dirty="0">
                <a:solidFill>
                  <a:schemeClr val="tx1"/>
                </a:solidFill>
                <a:latin typeface="Arial" panose="020B0604020202020204" pitchFamily="34" charset="0"/>
                <a:cs typeface="Arial" panose="020B0604020202020204" pitchFamily="34" charset="0"/>
              </a:rPr>
              <a:t> about your mental health?</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1"/>
        <c:ser>
          <c:idx val="0"/>
          <c:order val="0"/>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7E3F-4FB2-9FF0-1555B707D77B}"/>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7E3F-4FB2-9FF0-1555B707D77B}"/>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7E3F-4FB2-9FF0-1555B707D77B}"/>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7E3F-4FB2-9FF0-1555B707D77B}"/>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7E3F-4FB2-9FF0-1555B707D77B}"/>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B-7E3F-4FB2-9FF0-1555B707D77B}"/>
              </c:ext>
            </c:extLst>
          </c:dPt>
          <c:dPt>
            <c:idx val="6"/>
            <c:invertIfNegative val="0"/>
            <c:bubble3D val="0"/>
            <c:spPr>
              <a:solidFill>
                <a:schemeClr val="accent1">
                  <a:lumMod val="60000"/>
                </a:schemeClr>
              </a:solidFill>
              <a:ln>
                <a:noFill/>
              </a:ln>
              <a:effectLst/>
            </c:spPr>
            <c:extLst>
              <c:ext xmlns:c16="http://schemas.microsoft.com/office/drawing/2014/chart" uri="{C3380CC4-5D6E-409C-BE32-E72D297353CC}">
                <c16:uniqueId val="{0000000D-7E3F-4FB2-9FF0-1555B707D77B}"/>
              </c:ext>
            </c:extLst>
          </c:dPt>
          <c:dPt>
            <c:idx val="7"/>
            <c:invertIfNegative val="0"/>
            <c:bubble3D val="0"/>
            <c:spPr>
              <a:solidFill>
                <a:schemeClr val="accent2">
                  <a:lumMod val="60000"/>
                </a:schemeClr>
              </a:solidFill>
              <a:ln>
                <a:noFill/>
              </a:ln>
              <a:effectLst/>
            </c:spPr>
            <c:extLst>
              <c:ext xmlns:c16="http://schemas.microsoft.com/office/drawing/2014/chart" uri="{C3380CC4-5D6E-409C-BE32-E72D297353CC}">
                <c16:uniqueId val="{0000000F-7E3F-4FB2-9FF0-1555B707D77B}"/>
              </c:ext>
            </c:extLst>
          </c:dPt>
          <c:dPt>
            <c:idx val="8"/>
            <c:invertIfNegative val="0"/>
            <c:bubble3D val="0"/>
            <c:spPr>
              <a:solidFill>
                <a:schemeClr val="accent3">
                  <a:lumMod val="60000"/>
                </a:schemeClr>
              </a:solidFill>
              <a:ln>
                <a:noFill/>
              </a:ln>
              <a:effectLst/>
            </c:spPr>
            <c:extLst>
              <c:ext xmlns:c16="http://schemas.microsoft.com/office/drawing/2014/chart" uri="{C3380CC4-5D6E-409C-BE32-E72D297353CC}">
                <c16:uniqueId val="{00000011-7E3F-4FB2-9FF0-1555B707D77B}"/>
              </c:ext>
            </c:extLst>
          </c:dPt>
          <c:dPt>
            <c:idx val="9"/>
            <c:invertIfNegative val="0"/>
            <c:bubble3D val="0"/>
            <c:spPr>
              <a:solidFill>
                <a:schemeClr val="accent4">
                  <a:lumMod val="60000"/>
                </a:schemeClr>
              </a:solidFill>
              <a:ln>
                <a:noFill/>
              </a:ln>
              <a:effectLst/>
            </c:spPr>
            <c:extLst>
              <c:ext xmlns:c16="http://schemas.microsoft.com/office/drawing/2014/chart" uri="{C3380CC4-5D6E-409C-BE32-E72D297353CC}">
                <c16:uniqueId val="{00000013-7E3F-4FB2-9FF0-1555B707D77B}"/>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Sheet2!$A$2:$A$11</c:f>
              <c:strCache>
                <c:ptCount val="10"/>
                <c:pt idx="0">
                  <c:v>GP</c:v>
                </c:pt>
                <c:pt idx="1">
                  <c:v>Internet</c:v>
                </c:pt>
                <c:pt idx="2">
                  <c:v>ChatGPT</c:v>
                </c:pt>
                <c:pt idx="3">
                  <c:v>Mind</c:v>
                </c:pt>
                <c:pt idx="4">
                  <c:v>Local VCSE</c:v>
                </c:pt>
                <c:pt idx="5">
                  <c:v>Friends/Colleagues</c:v>
                </c:pt>
                <c:pt idx="6">
                  <c:v>I don't know</c:v>
                </c:pt>
                <c:pt idx="7">
                  <c:v>Other</c:v>
                </c:pt>
                <c:pt idx="8">
                  <c:v>Mental Health Services</c:v>
                </c:pt>
                <c:pt idx="9">
                  <c:v>No-one</c:v>
                </c:pt>
              </c:strCache>
            </c:strRef>
          </c:cat>
          <c:val>
            <c:numRef>
              <c:f>Sheet2!$B$2:$B$11</c:f>
              <c:numCache>
                <c:formatCode>General</c:formatCode>
                <c:ptCount val="10"/>
                <c:pt idx="0">
                  <c:v>54</c:v>
                </c:pt>
                <c:pt idx="1">
                  <c:v>28</c:v>
                </c:pt>
                <c:pt idx="2">
                  <c:v>5</c:v>
                </c:pt>
                <c:pt idx="3">
                  <c:v>7</c:v>
                </c:pt>
                <c:pt idx="4">
                  <c:v>16</c:v>
                </c:pt>
                <c:pt idx="5">
                  <c:v>10</c:v>
                </c:pt>
                <c:pt idx="6">
                  <c:v>8</c:v>
                </c:pt>
                <c:pt idx="7">
                  <c:v>3</c:v>
                </c:pt>
                <c:pt idx="8">
                  <c:v>12</c:v>
                </c:pt>
                <c:pt idx="9">
                  <c:v>2</c:v>
                </c:pt>
              </c:numCache>
            </c:numRef>
          </c:val>
          <c:extLst>
            <c:ext xmlns:c16="http://schemas.microsoft.com/office/drawing/2014/chart" uri="{C3380CC4-5D6E-409C-BE32-E72D297353CC}">
              <c16:uniqueId val="{00000014-7E3F-4FB2-9FF0-1555B707D77B}"/>
            </c:ext>
          </c:extLst>
        </c:ser>
        <c:dLbls>
          <c:dLblPos val="outEnd"/>
          <c:showLegendKey val="0"/>
          <c:showVal val="1"/>
          <c:showCatName val="0"/>
          <c:showSerName val="0"/>
          <c:showPercent val="0"/>
          <c:showBubbleSize val="0"/>
        </c:dLbls>
        <c:gapWidth val="219"/>
        <c:overlap val="-27"/>
        <c:axId val="48518895"/>
        <c:axId val="48520335"/>
      </c:barChart>
      <c:catAx>
        <c:axId val="485188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8520335"/>
        <c:crosses val="autoZero"/>
        <c:auto val="1"/>
        <c:lblAlgn val="ctr"/>
        <c:lblOffset val="100"/>
        <c:noMultiLvlLbl val="0"/>
      </c:catAx>
      <c:valAx>
        <c:axId val="48520335"/>
        <c:scaling>
          <c:orientation val="minMax"/>
          <c:max val="55"/>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51889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2800" dirty="0">
                <a:solidFill>
                  <a:schemeClr val="tx1"/>
                </a:solidFill>
                <a:latin typeface="Arial" panose="020B0604020202020204" pitchFamily="34" charset="0"/>
                <a:cs typeface="Arial" panose="020B0604020202020204" pitchFamily="34" charset="0"/>
              </a:rPr>
              <a:t>Question Four - Where would you go for </a:t>
            </a:r>
            <a:r>
              <a:rPr lang="en-GB" sz="2800" b="1" dirty="0">
                <a:solidFill>
                  <a:schemeClr val="tx1"/>
                </a:solidFill>
                <a:latin typeface="Arial" panose="020B0604020202020204" pitchFamily="34" charset="0"/>
                <a:cs typeface="Arial" panose="020B0604020202020204" pitchFamily="34" charset="0"/>
              </a:rPr>
              <a:t>help</a:t>
            </a:r>
            <a:r>
              <a:rPr lang="en-GB" sz="2800" b="1" baseline="0" dirty="0">
                <a:solidFill>
                  <a:schemeClr val="tx1"/>
                </a:solidFill>
                <a:latin typeface="Arial" panose="020B0604020202020204" pitchFamily="34" charset="0"/>
                <a:cs typeface="Arial" panose="020B0604020202020204" pitchFamily="34" charset="0"/>
              </a:rPr>
              <a:t> or support</a:t>
            </a:r>
            <a:r>
              <a:rPr lang="en-GB" sz="2800" b="0" baseline="0" dirty="0">
                <a:solidFill>
                  <a:schemeClr val="tx1"/>
                </a:solidFill>
                <a:latin typeface="Arial" panose="020B0604020202020204" pitchFamily="34" charset="0"/>
                <a:cs typeface="Arial" panose="020B0604020202020204" pitchFamily="34" charset="0"/>
              </a:rPr>
              <a:t> with your mental health?</a:t>
            </a:r>
            <a:endParaRPr lang="en-GB" sz="2800" dirty="0">
              <a:solidFill>
                <a:schemeClr val="tx1"/>
              </a:solidFill>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clustered"/>
        <c:varyColors val="1"/>
        <c:ser>
          <c:idx val="0"/>
          <c:order val="0"/>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C26E-4E13-BF23-5D7A236AF54C}"/>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C26E-4E13-BF23-5D7A236AF54C}"/>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C26E-4E13-BF23-5D7A236AF54C}"/>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C26E-4E13-BF23-5D7A236AF54C}"/>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C26E-4E13-BF23-5D7A236AF54C}"/>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B-C26E-4E13-BF23-5D7A236AF54C}"/>
              </c:ext>
            </c:extLst>
          </c:dPt>
          <c:dPt>
            <c:idx val="6"/>
            <c:invertIfNegative val="0"/>
            <c:bubble3D val="0"/>
            <c:spPr>
              <a:solidFill>
                <a:schemeClr val="accent1">
                  <a:lumMod val="60000"/>
                </a:schemeClr>
              </a:solidFill>
              <a:ln>
                <a:noFill/>
              </a:ln>
              <a:effectLst/>
            </c:spPr>
            <c:extLst>
              <c:ext xmlns:c16="http://schemas.microsoft.com/office/drawing/2014/chart" uri="{C3380CC4-5D6E-409C-BE32-E72D297353CC}">
                <c16:uniqueId val="{0000000D-C26E-4E13-BF23-5D7A236AF54C}"/>
              </c:ext>
            </c:extLst>
          </c:dPt>
          <c:dPt>
            <c:idx val="7"/>
            <c:invertIfNegative val="0"/>
            <c:bubble3D val="0"/>
            <c:spPr>
              <a:solidFill>
                <a:schemeClr val="accent2">
                  <a:lumMod val="60000"/>
                </a:schemeClr>
              </a:solidFill>
              <a:ln>
                <a:noFill/>
              </a:ln>
              <a:effectLst/>
            </c:spPr>
            <c:extLst>
              <c:ext xmlns:c16="http://schemas.microsoft.com/office/drawing/2014/chart" uri="{C3380CC4-5D6E-409C-BE32-E72D297353CC}">
                <c16:uniqueId val="{0000000F-C26E-4E13-BF23-5D7A236AF54C}"/>
              </c:ext>
            </c:extLst>
          </c:dPt>
          <c:dPt>
            <c:idx val="8"/>
            <c:invertIfNegative val="0"/>
            <c:bubble3D val="0"/>
            <c:spPr>
              <a:solidFill>
                <a:schemeClr val="accent3">
                  <a:lumMod val="60000"/>
                </a:schemeClr>
              </a:solidFill>
              <a:ln>
                <a:noFill/>
              </a:ln>
              <a:effectLst/>
            </c:spPr>
            <c:extLst>
              <c:ext xmlns:c16="http://schemas.microsoft.com/office/drawing/2014/chart" uri="{C3380CC4-5D6E-409C-BE32-E72D297353CC}">
                <c16:uniqueId val="{00000011-C26E-4E13-BF23-5D7A236AF54C}"/>
              </c:ext>
            </c:extLst>
          </c:dPt>
          <c:dPt>
            <c:idx val="9"/>
            <c:invertIfNegative val="0"/>
            <c:bubble3D val="0"/>
            <c:spPr>
              <a:solidFill>
                <a:schemeClr val="accent4">
                  <a:lumMod val="60000"/>
                </a:schemeClr>
              </a:solidFill>
              <a:ln>
                <a:noFill/>
              </a:ln>
              <a:effectLst/>
            </c:spPr>
            <c:extLst>
              <c:ext xmlns:c16="http://schemas.microsoft.com/office/drawing/2014/chart" uri="{C3380CC4-5D6E-409C-BE32-E72D297353CC}">
                <c16:uniqueId val="{00000013-C26E-4E13-BF23-5D7A236AF54C}"/>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Sheet2!$A$2:$A$11</c:f>
              <c:strCache>
                <c:ptCount val="10"/>
                <c:pt idx="0">
                  <c:v>GP</c:v>
                </c:pt>
                <c:pt idx="1">
                  <c:v>Internet</c:v>
                </c:pt>
                <c:pt idx="2">
                  <c:v>ChatGPT</c:v>
                </c:pt>
                <c:pt idx="3">
                  <c:v>Mind</c:v>
                </c:pt>
                <c:pt idx="4">
                  <c:v>Local VCSE</c:v>
                </c:pt>
                <c:pt idx="5">
                  <c:v>Friends/Colleagues</c:v>
                </c:pt>
                <c:pt idx="6">
                  <c:v>I don't know</c:v>
                </c:pt>
                <c:pt idx="7">
                  <c:v>Other</c:v>
                </c:pt>
                <c:pt idx="8">
                  <c:v>Mental Health Services</c:v>
                </c:pt>
                <c:pt idx="9">
                  <c:v>No-one</c:v>
                </c:pt>
              </c:strCache>
            </c:strRef>
          </c:cat>
          <c:val>
            <c:numRef>
              <c:f>Sheet2!$B$2:$B$11</c:f>
              <c:numCache>
                <c:formatCode>General</c:formatCode>
                <c:ptCount val="10"/>
                <c:pt idx="0">
                  <c:v>63</c:v>
                </c:pt>
                <c:pt idx="1">
                  <c:v>5</c:v>
                </c:pt>
                <c:pt idx="2">
                  <c:v>2</c:v>
                </c:pt>
                <c:pt idx="3">
                  <c:v>6</c:v>
                </c:pt>
                <c:pt idx="4">
                  <c:v>16</c:v>
                </c:pt>
                <c:pt idx="5">
                  <c:v>8</c:v>
                </c:pt>
                <c:pt idx="6">
                  <c:v>5</c:v>
                </c:pt>
                <c:pt idx="7">
                  <c:v>5</c:v>
                </c:pt>
                <c:pt idx="8">
                  <c:v>47</c:v>
                </c:pt>
                <c:pt idx="9">
                  <c:v>4</c:v>
                </c:pt>
              </c:numCache>
            </c:numRef>
          </c:val>
          <c:extLst>
            <c:ext xmlns:c16="http://schemas.microsoft.com/office/drawing/2014/chart" uri="{C3380CC4-5D6E-409C-BE32-E72D297353CC}">
              <c16:uniqueId val="{00000022-C26E-4E13-BF23-5D7A236AF54C}"/>
            </c:ext>
          </c:extLst>
        </c:ser>
        <c:dLbls>
          <c:showLegendKey val="0"/>
          <c:showVal val="0"/>
          <c:showCatName val="0"/>
          <c:showSerName val="0"/>
          <c:showPercent val="0"/>
          <c:showBubbleSize val="0"/>
        </c:dLbls>
        <c:gapWidth val="219"/>
        <c:overlap val="-27"/>
        <c:axId val="578595951"/>
        <c:axId val="578598351"/>
      </c:barChart>
      <c:catAx>
        <c:axId val="5785959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78598351"/>
        <c:crosses val="autoZero"/>
        <c:auto val="1"/>
        <c:lblAlgn val="ctr"/>
        <c:lblOffset val="100"/>
        <c:noMultiLvlLbl val="0"/>
      </c:catAx>
      <c:valAx>
        <c:axId val="57859835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7859595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2800" dirty="0">
                <a:solidFill>
                  <a:schemeClr val="tx1"/>
                </a:solidFill>
                <a:latin typeface="Arial" panose="020B0604020202020204" pitchFamily="34" charset="0"/>
                <a:cs typeface="Arial" panose="020B0604020202020204" pitchFamily="34" charset="0"/>
              </a:rPr>
              <a:t>Comparison - Where would you go for </a:t>
            </a:r>
            <a:r>
              <a:rPr lang="en-GB" sz="2800" b="1" dirty="0">
                <a:solidFill>
                  <a:schemeClr val="tx1"/>
                </a:solidFill>
                <a:latin typeface="Arial" panose="020B0604020202020204" pitchFamily="34" charset="0"/>
                <a:cs typeface="Arial" panose="020B0604020202020204" pitchFamily="34" charset="0"/>
              </a:rPr>
              <a:t>information</a:t>
            </a:r>
            <a:r>
              <a:rPr lang="en-GB" sz="2800" b="0" dirty="0">
                <a:solidFill>
                  <a:schemeClr val="tx1"/>
                </a:solidFill>
                <a:latin typeface="Arial" panose="020B0604020202020204" pitchFamily="34" charset="0"/>
                <a:cs typeface="Arial" panose="020B0604020202020204" pitchFamily="34" charset="0"/>
              </a:rPr>
              <a:t> / </a:t>
            </a:r>
            <a:r>
              <a:rPr lang="en-GB" sz="2800" b="1" dirty="0">
                <a:solidFill>
                  <a:schemeClr val="tx1"/>
                </a:solidFill>
                <a:latin typeface="Arial" panose="020B0604020202020204" pitchFamily="34" charset="0"/>
                <a:cs typeface="Arial" panose="020B0604020202020204" pitchFamily="34" charset="0"/>
              </a:rPr>
              <a:t>advice</a:t>
            </a:r>
            <a:r>
              <a:rPr lang="en-GB" sz="2800" b="0" dirty="0">
                <a:solidFill>
                  <a:schemeClr val="tx1"/>
                </a:solidFill>
                <a:latin typeface="Arial" panose="020B0604020202020204" pitchFamily="34" charset="0"/>
                <a:cs typeface="Arial" panose="020B0604020202020204" pitchFamily="34" charset="0"/>
              </a:rPr>
              <a:t> / </a:t>
            </a:r>
            <a:r>
              <a:rPr lang="en-GB" sz="2800" b="1" dirty="0">
                <a:solidFill>
                  <a:schemeClr val="tx1"/>
                </a:solidFill>
                <a:latin typeface="Arial" panose="020B0604020202020204" pitchFamily="34" charset="0"/>
                <a:cs typeface="Arial" panose="020B0604020202020204" pitchFamily="34" charset="0"/>
              </a:rPr>
              <a:t>help or support</a:t>
            </a:r>
            <a:r>
              <a:rPr lang="en-GB" sz="2800" b="0" dirty="0">
                <a:solidFill>
                  <a:schemeClr val="tx1"/>
                </a:solidFill>
                <a:latin typeface="Arial" panose="020B0604020202020204" pitchFamily="34" charset="0"/>
                <a:cs typeface="Arial" panose="020B0604020202020204" pitchFamily="34" charset="0"/>
              </a:rPr>
              <a:t> with your mental health?</a:t>
            </a:r>
            <a:endParaRPr lang="en-GB" sz="2800" dirty="0">
              <a:solidFill>
                <a:schemeClr val="tx1"/>
              </a:solidFill>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clustered"/>
        <c:varyColors val="0"/>
        <c:ser>
          <c:idx val="0"/>
          <c:order val="0"/>
          <c:tx>
            <c:strRef>
              <c:f>Sheet3!$B$1</c:f>
              <c:strCache>
                <c:ptCount val="1"/>
                <c:pt idx="0">
                  <c:v>Information</c:v>
                </c:pt>
              </c:strCache>
            </c:strRef>
          </c:tx>
          <c:spPr>
            <a:solidFill>
              <a:schemeClr val="accent1"/>
            </a:solidFill>
            <a:ln>
              <a:noFill/>
            </a:ln>
            <a:effectLst/>
          </c:spPr>
          <c:invertIfNegative val="0"/>
          <c:cat>
            <c:strRef>
              <c:f>Sheet3!$A$2:$A$11</c:f>
              <c:strCache>
                <c:ptCount val="10"/>
                <c:pt idx="0">
                  <c:v>GP</c:v>
                </c:pt>
                <c:pt idx="1">
                  <c:v>Internet</c:v>
                </c:pt>
                <c:pt idx="2">
                  <c:v>ChatGPT</c:v>
                </c:pt>
                <c:pt idx="3">
                  <c:v>Mind</c:v>
                </c:pt>
                <c:pt idx="4">
                  <c:v>Local VCSE</c:v>
                </c:pt>
                <c:pt idx="5">
                  <c:v>Friends/Colleagues</c:v>
                </c:pt>
                <c:pt idx="6">
                  <c:v>I don't know</c:v>
                </c:pt>
                <c:pt idx="7">
                  <c:v>Other</c:v>
                </c:pt>
                <c:pt idx="8">
                  <c:v>Mental Health Services</c:v>
                </c:pt>
                <c:pt idx="9">
                  <c:v>No-one</c:v>
                </c:pt>
              </c:strCache>
            </c:strRef>
          </c:cat>
          <c:val>
            <c:numRef>
              <c:f>Sheet3!$B$2:$B$11</c:f>
              <c:numCache>
                <c:formatCode>General</c:formatCode>
                <c:ptCount val="10"/>
                <c:pt idx="0">
                  <c:v>31</c:v>
                </c:pt>
                <c:pt idx="1">
                  <c:v>72</c:v>
                </c:pt>
                <c:pt idx="2">
                  <c:v>2</c:v>
                </c:pt>
                <c:pt idx="3">
                  <c:v>10</c:v>
                </c:pt>
                <c:pt idx="4">
                  <c:v>9</c:v>
                </c:pt>
                <c:pt idx="5">
                  <c:v>5</c:v>
                </c:pt>
                <c:pt idx="6">
                  <c:v>5</c:v>
                </c:pt>
                <c:pt idx="7">
                  <c:v>8</c:v>
                </c:pt>
                <c:pt idx="8">
                  <c:v>6</c:v>
                </c:pt>
                <c:pt idx="9">
                  <c:v>1</c:v>
                </c:pt>
              </c:numCache>
            </c:numRef>
          </c:val>
          <c:extLst>
            <c:ext xmlns:c16="http://schemas.microsoft.com/office/drawing/2014/chart" uri="{C3380CC4-5D6E-409C-BE32-E72D297353CC}">
              <c16:uniqueId val="{00000000-F0AE-459B-B274-AC4ACC990AE0}"/>
            </c:ext>
          </c:extLst>
        </c:ser>
        <c:ser>
          <c:idx val="1"/>
          <c:order val="1"/>
          <c:tx>
            <c:strRef>
              <c:f>Sheet3!$C$1</c:f>
              <c:strCache>
                <c:ptCount val="1"/>
                <c:pt idx="0">
                  <c:v>Advice</c:v>
                </c:pt>
              </c:strCache>
            </c:strRef>
          </c:tx>
          <c:spPr>
            <a:solidFill>
              <a:schemeClr val="accent2"/>
            </a:solidFill>
            <a:ln>
              <a:noFill/>
            </a:ln>
            <a:effectLst/>
          </c:spPr>
          <c:invertIfNegative val="0"/>
          <c:cat>
            <c:strRef>
              <c:f>Sheet3!$A$2:$A$11</c:f>
              <c:strCache>
                <c:ptCount val="10"/>
                <c:pt idx="0">
                  <c:v>GP</c:v>
                </c:pt>
                <c:pt idx="1">
                  <c:v>Internet</c:v>
                </c:pt>
                <c:pt idx="2">
                  <c:v>ChatGPT</c:v>
                </c:pt>
                <c:pt idx="3">
                  <c:v>Mind</c:v>
                </c:pt>
                <c:pt idx="4">
                  <c:v>Local VCSE</c:v>
                </c:pt>
                <c:pt idx="5">
                  <c:v>Friends/Colleagues</c:v>
                </c:pt>
                <c:pt idx="6">
                  <c:v>I don't know</c:v>
                </c:pt>
                <c:pt idx="7">
                  <c:v>Other</c:v>
                </c:pt>
                <c:pt idx="8">
                  <c:v>Mental Health Services</c:v>
                </c:pt>
                <c:pt idx="9">
                  <c:v>No-one</c:v>
                </c:pt>
              </c:strCache>
            </c:strRef>
          </c:cat>
          <c:val>
            <c:numRef>
              <c:f>Sheet3!$C$2:$C$11</c:f>
              <c:numCache>
                <c:formatCode>General</c:formatCode>
                <c:ptCount val="10"/>
                <c:pt idx="0">
                  <c:v>54</c:v>
                </c:pt>
                <c:pt idx="1">
                  <c:v>28</c:v>
                </c:pt>
                <c:pt idx="2">
                  <c:v>5</c:v>
                </c:pt>
                <c:pt idx="3">
                  <c:v>7</c:v>
                </c:pt>
                <c:pt idx="4">
                  <c:v>16</c:v>
                </c:pt>
                <c:pt idx="5">
                  <c:v>10</c:v>
                </c:pt>
                <c:pt idx="6">
                  <c:v>8</c:v>
                </c:pt>
                <c:pt idx="7">
                  <c:v>3</c:v>
                </c:pt>
                <c:pt idx="8">
                  <c:v>12</c:v>
                </c:pt>
                <c:pt idx="9">
                  <c:v>2</c:v>
                </c:pt>
              </c:numCache>
            </c:numRef>
          </c:val>
          <c:extLst>
            <c:ext xmlns:c16="http://schemas.microsoft.com/office/drawing/2014/chart" uri="{C3380CC4-5D6E-409C-BE32-E72D297353CC}">
              <c16:uniqueId val="{00000001-F0AE-459B-B274-AC4ACC990AE0}"/>
            </c:ext>
          </c:extLst>
        </c:ser>
        <c:ser>
          <c:idx val="2"/>
          <c:order val="2"/>
          <c:tx>
            <c:strRef>
              <c:f>Sheet3!$D$1</c:f>
              <c:strCache>
                <c:ptCount val="1"/>
                <c:pt idx="0">
                  <c:v>Help/Support</c:v>
                </c:pt>
              </c:strCache>
            </c:strRef>
          </c:tx>
          <c:spPr>
            <a:solidFill>
              <a:schemeClr val="accent3"/>
            </a:solidFill>
            <a:ln>
              <a:noFill/>
            </a:ln>
            <a:effectLst/>
          </c:spPr>
          <c:invertIfNegative val="0"/>
          <c:cat>
            <c:strRef>
              <c:f>Sheet3!$A$2:$A$11</c:f>
              <c:strCache>
                <c:ptCount val="10"/>
                <c:pt idx="0">
                  <c:v>GP</c:v>
                </c:pt>
                <c:pt idx="1">
                  <c:v>Internet</c:v>
                </c:pt>
                <c:pt idx="2">
                  <c:v>ChatGPT</c:v>
                </c:pt>
                <c:pt idx="3">
                  <c:v>Mind</c:v>
                </c:pt>
                <c:pt idx="4">
                  <c:v>Local VCSE</c:v>
                </c:pt>
                <c:pt idx="5">
                  <c:v>Friends/Colleagues</c:v>
                </c:pt>
                <c:pt idx="6">
                  <c:v>I don't know</c:v>
                </c:pt>
                <c:pt idx="7">
                  <c:v>Other</c:v>
                </c:pt>
                <c:pt idx="8">
                  <c:v>Mental Health Services</c:v>
                </c:pt>
                <c:pt idx="9">
                  <c:v>No-one</c:v>
                </c:pt>
              </c:strCache>
            </c:strRef>
          </c:cat>
          <c:val>
            <c:numRef>
              <c:f>Sheet3!$D$2:$D$11</c:f>
              <c:numCache>
                <c:formatCode>General</c:formatCode>
                <c:ptCount val="10"/>
                <c:pt idx="0">
                  <c:v>63</c:v>
                </c:pt>
                <c:pt idx="1">
                  <c:v>5</c:v>
                </c:pt>
                <c:pt idx="2">
                  <c:v>2</c:v>
                </c:pt>
                <c:pt idx="3">
                  <c:v>6</c:v>
                </c:pt>
                <c:pt idx="4">
                  <c:v>16</c:v>
                </c:pt>
                <c:pt idx="5">
                  <c:v>8</c:v>
                </c:pt>
                <c:pt idx="6">
                  <c:v>5</c:v>
                </c:pt>
                <c:pt idx="7">
                  <c:v>5</c:v>
                </c:pt>
                <c:pt idx="8">
                  <c:v>47</c:v>
                </c:pt>
                <c:pt idx="9">
                  <c:v>4</c:v>
                </c:pt>
              </c:numCache>
            </c:numRef>
          </c:val>
          <c:extLst>
            <c:ext xmlns:c16="http://schemas.microsoft.com/office/drawing/2014/chart" uri="{C3380CC4-5D6E-409C-BE32-E72D297353CC}">
              <c16:uniqueId val="{00000002-F0AE-459B-B274-AC4ACC990AE0}"/>
            </c:ext>
          </c:extLst>
        </c:ser>
        <c:dLbls>
          <c:showLegendKey val="0"/>
          <c:showVal val="0"/>
          <c:showCatName val="0"/>
          <c:showSerName val="0"/>
          <c:showPercent val="0"/>
          <c:showBubbleSize val="0"/>
        </c:dLbls>
        <c:gapWidth val="219"/>
        <c:overlap val="-27"/>
        <c:axId val="735236575"/>
        <c:axId val="735238495"/>
      </c:barChart>
      <c:catAx>
        <c:axId val="7352365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35238495"/>
        <c:crosses val="autoZero"/>
        <c:auto val="1"/>
        <c:lblAlgn val="ctr"/>
        <c:lblOffset val="100"/>
        <c:noMultiLvlLbl val="0"/>
      </c:catAx>
      <c:valAx>
        <c:axId val="735238495"/>
        <c:scaling>
          <c:orientation val="minMax"/>
          <c:max val="75"/>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52365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972752-56AB-4970-986A-5CEE4382E0F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A9913924-D324-4373-B77E-0DD2F979D64C}">
      <dgm:prSet/>
      <dgm:spPr/>
      <dgm:t>
        <a:bodyPr/>
        <a:lstStyle/>
        <a:p>
          <a:r>
            <a:rPr lang="en-GB"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Easily accessible when people need it. Not telling people they are not ill enough, or too ill/ complicated for services. When someone makes contact it should be up to the services to connect the person with the most appropriate support</a:t>
          </a:r>
          <a:r>
            <a:rPr lang="en-GB"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dgm:t>
    </dgm:pt>
    <dgm:pt modelId="{A3054DD5-A169-4B3E-AB56-6F032051BCD1}" type="parTrans" cxnId="{0661F11F-F23A-4E62-95C0-81BCBF021461}">
      <dgm:prSet/>
      <dgm:spPr/>
      <dgm:t>
        <a:bodyPr/>
        <a:lstStyle/>
        <a:p>
          <a:endParaRPr lang="en-US"/>
        </a:p>
      </dgm:t>
    </dgm:pt>
    <dgm:pt modelId="{118D50B3-C7C1-4A74-BEAB-3C673DA70818}" type="sibTrans" cxnId="{0661F11F-F23A-4E62-95C0-81BCBF021461}">
      <dgm:prSet/>
      <dgm:spPr/>
      <dgm:t>
        <a:bodyPr/>
        <a:lstStyle/>
        <a:p>
          <a:endParaRPr lang="en-US"/>
        </a:p>
      </dgm:t>
    </dgm:pt>
    <dgm:pt modelId="{C04D6DD2-AB76-47D5-88C7-F42C349F2B80}">
      <dgm:prSet/>
      <dgm:spPr/>
      <dgm:t>
        <a:bodyPr/>
        <a:lstStyle/>
        <a:p>
          <a:r>
            <a:rPr lang="en-GB"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Easier, clearer access. You get referred to a mental health service, you </a:t>
          </a:r>
          <a:r>
            <a:rPr lang="en-GB" i="1" dirty="0" err="1">
              <a:latin typeface="Arial" panose="020B0604020202020204" pitchFamily="34" charset="0"/>
              <a:cs typeface="Arial" panose="020B0604020202020204" pitchFamily="34" charset="0"/>
            </a:rPr>
            <a:t>dont</a:t>
          </a:r>
          <a:r>
            <a:rPr lang="en-GB" i="1" dirty="0">
              <a:latin typeface="Arial" panose="020B0604020202020204" pitchFamily="34" charset="0"/>
              <a:cs typeface="Arial" panose="020B0604020202020204" pitchFamily="34" charset="0"/>
            </a:rPr>
            <a:t> know what department it is, who people are, what they do. and there are so many different departments and organisations you don’t know where to start looking, so you don’t</a:t>
          </a:r>
          <a:r>
            <a:rPr lang="en-GB"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dgm:t>
    </dgm:pt>
    <dgm:pt modelId="{2239C255-5E97-4E0C-9480-F37F349DEC77}" type="parTrans" cxnId="{3190DD3A-79F5-49D4-91BB-AFA8CF0C6413}">
      <dgm:prSet/>
      <dgm:spPr/>
      <dgm:t>
        <a:bodyPr/>
        <a:lstStyle/>
        <a:p>
          <a:endParaRPr lang="en-US"/>
        </a:p>
      </dgm:t>
    </dgm:pt>
    <dgm:pt modelId="{0514E6C4-DA82-4D19-99A5-10D70C092FE7}" type="sibTrans" cxnId="{3190DD3A-79F5-49D4-91BB-AFA8CF0C6413}">
      <dgm:prSet/>
      <dgm:spPr/>
      <dgm:t>
        <a:bodyPr/>
        <a:lstStyle/>
        <a:p>
          <a:endParaRPr lang="en-US"/>
        </a:p>
      </dgm:t>
    </dgm:pt>
    <dgm:pt modelId="{FC6DD35F-BE7E-4DDE-9F2E-06C8AA35F220}" type="pres">
      <dgm:prSet presAssocID="{93972752-56AB-4970-986A-5CEE4382E0F8}" presName="linear" presStyleCnt="0">
        <dgm:presLayoutVars>
          <dgm:animLvl val="lvl"/>
          <dgm:resizeHandles val="exact"/>
        </dgm:presLayoutVars>
      </dgm:prSet>
      <dgm:spPr/>
    </dgm:pt>
    <dgm:pt modelId="{9712581C-7E93-4536-863C-23B543338F98}" type="pres">
      <dgm:prSet presAssocID="{A9913924-D324-4373-B77E-0DD2F979D64C}" presName="parentText" presStyleLbl="node1" presStyleIdx="0" presStyleCnt="2" custLinFactY="-51460" custLinFactNeighborY="-100000">
        <dgm:presLayoutVars>
          <dgm:chMax val="0"/>
          <dgm:bulletEnabled val="1"/>
        </dgm:presLayoutVars>
      </dgm:prSet>
      <dgm:spPr/>
    </dgm:pt>
    <dgm:pt modelId="{DC7BAE39-1C3B-4CA0-BF15-D927B6FC98BC}" type="pres">
      <dgm:prSet presAssocID="{118D50B3-C7C1-4A74-BEAB-3C673DA70818}" presName="spacer" presStyleCnt="0"/>
      <dgm:spPr/>
    </dgm:pt>
    <dgm:pt modelId="{3E3619AA-D277-4C47-811D-AE0F1126BA6E}" type="pres">
      <dgm:prSet presAssocID="{C04D6DD2-AB76-47D5-88C7-F42C349F2B80}" presName="parentText" presStyleLbl="node1" presStyleIdx="1" presStyleCnt="2">
        <dgm:presLayoutVars>
          <dgm:chMax val="0"/>
          <dgm:bulletEnabled val="1"/>
        </dgm:presLayoutVars>
      </dgm:prSet>
      <dgm:spPr/>
    </dgm:pt>
  </dgm:ptLst>
  <dgm:cxnLst>
    <dgm:cxn modelId="{0661F11F-F23A-4E62-95C0-81BCBF021461}" srcId="{93972752-56AB-4970-986A-5CEE4382E0F8}" destId="{A9913924-D324-4373-B77E-0DD2F979D64C}" srcOrd="0" destOrd="0" parTransId="{A3054DD5-A169-4B3E-AB56-6F032051BCD1}" sibTransId="{118D50B3-C7C1-4A74-BEAB-3C673DA70818}"/>
    <dgm:cxn modelId="{3190DD3A-79F5-49D4-91BB-AFA8CF0C6413}" srcId="{93972752-56AB-4970-986A-5CEE4382E0F8}" destId="{C04D6DD2-AB76-47D5-88C7-F42C349F2B80}" srcOrd="1" destOrd="0" parTransId="{2239C255-5E97-4E0C-9480-F37F349DEC77}" sibTransId="{0514E6C4-DA82-4D19-99A5-10D70C092FE7}"/>
    <dgm:cxn modelId="{2ABECD44-892B-4A10-8B64-AA4C68CA40F2}" type="presOf" srcId="{A9913924-D324-4373-B77E-0DD2F979D64C}" destId="{9712581C-7E93-4536-863C-23B543338F98}" srcOrd="0" destOrd="0" presId="urn:microsoft.com/office/officeart/2005/8/layout/vList2"/>
    <dgm:cxn modelId="{635FFE51-BFA0-4DED-80AE-408E60AB5C94}" type="presOf" srcId="{C04D6DD2-AB76-47D5-88C7-F42C349F2B80}" destId="{3E3619AA-D277-4C47-811D-AE0F1126BA6E}" srcOrd="0" destOrd="0" presId="urn:microsoft.com/office/officeart/2005/8/layout/vList2"/>
    <dgm:cxn modelId="{348856C7-39B9-4B96-A776-C8311B5536BE}" type="presOf" srcId="{93972752-56AB-4970-986A-5CEE4382E0F8}" destId="{FC6DD35F-BE7E-4DDE-9F2E-06C8AA35F220}" srcOrd="0" destOrd="0" presId="urn:microsoft.com/office/officeart/2005/8/layout/vList2"/>
    <dgm:cxn modelId="{CE36F40B-6D23-4281-9DE3-84C0875D9595}" type="presParOf" srcId="{FC6DD35F-BE7E-4DDE-9F2E-06C8AA35F220}" destId="{9712581C-7E93-4536-863C-23B543338F98}" srcOrd="0" destOrd="0" presId="urn:microsoft.com/office/officeart/2005/8/layout/vList2"/>
    <dgm:cxn modelId="{F33B3C0F-4DC8-482D-A6BA-21CE96CB6AE9}" type="presParOf" srcId="{FC6DD35F-BE7E-4DDE-9F2E-06C8AA35F220}" destId="{DC7BAE39-1C3B-4CA0-BF15-D927B6FC98BC}" srcOrd="1" destOrd="0" presId="urn:microsoft.com/office/officeart/2005/8/layout/vList2"/>
    <dgm:cxn modelId="{C0948106-1561-407D-89EA-0F81C7647D06}" type="presParOf" srcId="{FC6DD35F-BE7E-4DDE-9F2E-06C8AA35F220}" destId="{3E3619AA-D277-4C47-811D-AE0F1126BA6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12581C-7E93-4536-863C-23B543338F98}">
      <dsp:nvSpPr>
        <dsp:cNvPr id="0" name=""/>
        <dsp:cNvSpPr/>
      </dsp:nvSpPr>
      <dsp:spPr>
        <a:xfrm>
          <a:off x="0" y="0"/>
          <a:ext cx="5181600" cy="29062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dirty="0">
              <a:latin typeface="Arial" panose="020B0604020202020204" pitchFamily="34" charset="0"/>
              <a:cs typeface="Arial" panose="020B0604020202020204" pitchFamily="34" charset="0"/>
            </a:rPr>
            <a:t>“</a:t>
          </a:r>
          <a:r>
            <a:rPr lang="en-GB" sz="2300" i="1" kern="1200" dirty="0">
              <a:latin typeface="Arial" panose="020B0604020202020204" pitchFamily="34" charset="0"/>
              <a:cs typeface="Arial" panose="020B0604020202020204" pitchFamily="34" charset="0"/>
            </a:rPr>
            <a:t>Easily accessible when people need it. Not telling people they are not ill enough, or too ill/ complicated for services. When someone makes contact it should be up to the services to connect the person with the most appropriate support</a:t>
          </a:r>
          <a:r>
            <a:rPr lang="en-GB" sz="2300" kern="1200" dirty="0">
              <a:latin typeface="Arial" panose="020B0604020202020204" pitchFamily="34" charset="0"/>
              <a:cs typeface="Arial" panose="020B0604020202020204" pitchFamily="34" charset="0"/>
            </a:rPr>
            <a:t>.”</a:t>
          </a:r>
          <a:endParaRPr lang="en-US" sz="2300" kern="1200" dirty="0">
            <a:latin typeface="Arial" panose="020B0604020202020204" pitchFamily="34" charset="0"/>
            <a:cs typeface="Arial" panose="020B0604020202020204" pitchFamily="34" charset="0"/>
          </a:endParaRPr>
        </a:p>
      </dsp:txBody>
      <dsp:txXfrm>
        <a:off x="141873" y="141873"/>
        <a:ext cx="4897854" cy="2622534"/>
      </dsp:txXfrm>
    </dsp:sp>
    <dsp:sp modelId="{3E3619AA-D277-4C47-811D-AE0F1126BA6E}">
      <dsp:nvSpPr>
        <dsp:cNvPr id="0" name=""/>
        <dsp:cNvSpPr/>
      </dsp:nvSpPr>
      <dsp:spPr>
        <a:xfrm>
          <a:off x="0" y="3070234"/>
          <a:ext cx="5181600" cy="29062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dirty="0">
              <a:latin typeface="Arial" panose="020B0604020202020204" pitchFamily="34" charset="0"/>
              <a:cs typeface="Arial" panose="020B0604020202020204" pitchFamily="34" charset="0"/>
            </a:rPr>
            <a:t>“</a:t>
          </a:r>
          <a:r>
            <a:rPr lang="en-GB" sz="2300" i="1" kern="1200" dirty="0">
              <a:latin typeface="Arial" panose="020B0604020202020204" pitchFamily="34" charset="0"/>
              <a:cs typeface="Arial" panose="020B0604020202020204" pitchFamily="34" charset="0"/>
            </a:rPr>
            <a:t>Easier, clearer access. You get referred to a mental health service, you </a:t>
          </a:r>
          <a:r>
            <a:rPr lang="en-GB" sz="2300" i="1" kern="1200" dirty="0" err="1">
              <a:latin typeface="Arial" panose="020B0604020202020204" pitchFamily="34" charset="0"/>
              <a:cs typeface="Arial" panose="020B0604020202020204" pitchFamily="34" charset="0"/>
            </a:rPr>
            <a:t>dont</a:t>
          </a:r>
          <a:r>
            <a:rPr lang="en-GB" sz="2300" i="1" kern="1200" dirty="0">
              <a:latin typeface="Arial" panose="020B0604020202020204" pitchFamily="34" charset="0"/>
              <a:cs typeface="Arial" panose="020B0604020202020204" pitchFamily="34" charset="0"/>
            </a:rPr>
            <a:t> know what department it is, who people are, what they do. and there are so many different departments and organisations you don’t know where to start looking, so you don’t</a:t>
          </a:r>
          <a:r>
            <a:rPr lang="en-GB" sz="2300" kern="1200" dirty="0">
              <a:latin typeface="Arial" panose="020B0604020202020204" pitchFamily="34" charset="0"/>
              <a:cs typeface="Arial" panose="020B0604020202020204" pitchFamily="34" charset="0"/>
            </a:rPr>
            <a:t>.”</a:t>
          </a:r>
          <a:endParaRPr lang="en-US" sz="2300" kern="1200" dirty="0">
            <a:latin typeface="Arial" panose="020B0604020202020204" pitchFamily="34" charset="0"/>
            <a:cs typeface="Arial" panose="020B0604020202020204" pitchFamily="34" charset="0"/>
          </a:endParaRPr>
        </a:p>
      </dsp:txBody>
      <dsp:txXfrm>
        <a:off x="141873" y="3212107"/>
        <a:ext cx="4897854" cy="262253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02DE95-7BD9-4809-B186-7FDEC87D029E}" type="datetimeFigureOut">
              <a:rPr lang="en-GB" smtClean="0"/>
              <a:t>17/02/2026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E94901-4B16-4EF1-A5FD-86805FF471EF}" type="slidenum">
              <a:rPr lang="en-GB" smtClean="0"/>
              <a:t>‹#›</a:t>
            </a:fld>
            <a:endParaRPr lang="en-GB"/>
          </a:p>
        </p:txBody>
      </p:sp>
    </p:spTree>
    <p:extLst>
      <p:ext uri="{BB962C8B-B14F-4D97-AF65-F5344CB8AC3E}">
        <p14:creationId xmlns:p14="http://schemas.microsoft.com/office/powerpoint/2010/main" val="1787638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question was asked of people attending </a:t>
            </a:r>
            <a:r>
              <a:rPr lang="en-GB" dirty="0" err="1"/>
              <a:t>RecoveryFest</a:t>
            </a:r>
            <a:r>
              <a:rPr lang="en-GB" dirty="0"/>
              <a:t> in Guildford, and their answers have been added to the survey results.</a:t>
            </a:r>
          </a:p>
          <a:p>
            <a:r>
              <a:rPr lang="en-GB" dirty="0"/>
              <a:t>This chart shows all 113 responses. 98 were from the survey, and an additional 15 from </a:t>
            </a:r>
            <a:r>
              <a:rPr lang="en-GB" dirty="0" err="1"/>
              <a:t>RecoveryFest</a:t>
            </a:r>
            <a:r>
              <a:rPr lang="en-GB" dirty="0"/>
              <a:t> where people could write an answer to this question on a post it note at the FoCUS/IMHN stand.</a:t>
            </a:r>
          </a:p>
          <a:p>
            <a:r>
              <a:rPr lang="en-GB" dirty="0"/>
              <a:t>A breakdown of the themes is on the following slides</a:t>
            </a:r>
          </a:p>
          <a:p>
            <a:endParaRPr lang="en-GB" dirty="0"/>
          </a:p>
        </p:txBody>
      </p:sp>
      <p:sp>
        <p:nvSpPr>
          <p:cNvPr id="4" name="Slide Number Placeholder 3"/>
          <p:cNvSpPr>
            <a:spLocks noGrp="1"/>
          </p:cNvSpPr>
          <p:nvPr>
            <p:ph type="sldNum" sz="quarter" idx="5"/>
          </p:nvPr>
        </p:nvSpPr>
        <p:spPr/>
        <p:txBody>
          <a:bodyPr/>
          <a:lstStyle/>
          <a:p>
            <a:fld id="{B9E94901-4B16-4EF1-A5FD-86805FF471EF}" type="slidenum">
              <a:rPr lang="en-GB" smtClean="0"/>
              <a:t>3</a:t>
            </a:fld>
            <a:endParaRPr lang="en-GB"/>
          </a:p>
        </p:txBody>
      </p:sp>
    </p:spTree>
    <p:extLst>
      <p:ext uri="{BB962C8B-B14F-4D97-AF65-F5344CB8AC3E}">
        <p14:creationId xmlns:p14="http://schemas.microsoft.com/office/powerpoint/2010/main" val="269056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were 98 responses to this question.</a:t>
            </a:r>
          </a:p>
          <a:p>
            <a:r>
              <a:rPr lang="en-GB" dirty="0"/>
              <a:t>Many people chose more than one answer.</a:t>
            </a:r>
          </a:p>
        </p:txBody>
      </p:sp>
      <p:sp>
        <p:nvSpPr>
          <p:cNvPr id="4" name="Slide Number Placeholder 3"/>
          <p:cNvSpPr>
            <a:spLocks noGrp="1"/>
          </p:cNvSpPr>
          <p:nvPr>
            <p:ph type="sldNum" sz="quarter" idx="5"/>
          </p:nvPr>
        </p:nvSpPr>
        <p:spPr/>
        <p:txBody>
          <a:bodyPr/>
          <a:lstStyle/>
          <a:p>
            <a:fld id="{B9E94901-4B16-4EF1-A5FD-86805FF471EF}" type="slidenum">
              <a:rPr lang="en-GB" smtClean="0"/>
              <a:t>12</a:t>
            </a:fld>
            <a:endParaRPr lang="en-GB"/>
          </a:p>
        </p:txBody>
      </p:sp>
    </p:spTree>
    <p:extLst>
      <p:ext uri="{BB962C8B-B14F-4D97-AF65-F5344CB8AC3E}">
        <p14:creationId xmlns:p14="http://schemas.microsoft.com/office/powerpoint/2010/main" val="2820773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were 98 responses to this question.</a:t>
            </a:r>
          </a:p>
          <a:p>
            <a:r>
              <a:rPr lang="en-GB" dirty="0"/>
              <a:t>Many people chose more than one answer.</a:t>
            </a:r>
          </a:p>
          <a:p>
            <a:endParaRPr lang="en-GB" dirty="0"/>
          </a:p>
        </p:txBody>
      </p:sp>
      <p:sp>
        <p:nvSpPr>
          <p:cNvPr id="4" name="Slide Number Placeholder 3"/>
          <p:cNvSpPr>
            <a:spLocks noGrp="1"/>
          </p:cNvSpPr>
          <p:nvPr>
            <p:ph type="sldNum" sz="quarter" idx="5"/>
          </p:nvPr>
        </p:nvSpPr>
        <p:spPr/>
        <p:txBody>
          <a:bodyPr/>
          <a:lstStyle/>
          <a:p>
            <a:fld id="{B9E94901-4B16-4EF1-A5FD-86805FF471EF}" type="slidenum">
              <a:rPr lang="en-GB" smtClean="0"/>
              <a:t>14</a:t>
            </a:fld>
            <a:endParaRPr lang="en-GB"/>
          </a:p>
        </p:txBody>
      </p:sp>
    </p:spTree>
    <p:extLst>
      <p:ext uri="{BB962C8B-B14F-4D97-AF65-F5344CB8AC3E}">
        <p14:creationId xmlns:p14="http://schemas.microsoft.com/office/powerpoint/2010/main" val="391653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were 98 responses to this question.</a:t>
            </a:r>
          </a:p>
          <a:p>
            <a:r>
              <a:rPr lang="en-GB" dirty="0"/>
              <a:t>Many people chose more than one answer.</a:t>
            </a:r>
          </a:p>
          <a:p>
            <a:endParaRPr lang="en-GB" dirty="0"/>
          </a:p>
        </p:txBody>
      </p:sp>
      <p:sp>
        <p:nvSpPr>
          <p:cNvPr id="4" name="Slide Number Placeholder 3"/>
          <p:cNvSpPr>
            <a:spLocks noGrp="1"/>
          </p:cNvSpPr>
          <p:nvPr>
            <p:ph type="sldNum" sz="quarter" idx="5"/>
          </p:nvPr>
        </p:nvSpPr>
        <p:spPr/>
        <p:txBody>
          <a:bodyPr/>
          <a:lstStyle/>
          <a:p>
            <a:fld id="{B9E94901-4B16-4EF1-A5FD-86805FF471EF}" type="slidenum">
              <a:rPr lang="en-GB" smtClean="0"/>
              <a:t>16</a:t>
            </a:fld>
            <a:endParaRPr lang="en-GB"/>
          </a:p>
        </p:txBody>
      </p:sp>
    </p:spTree>
    <p:extLst>
      <p:ext uri="{BB962C8B-B14F-4D97-AF65-F5344CB8AC3E}">
        <p14:creationId xmlns:p14="http://schemas.microsoft.com/office/powerpoint/2010/main" val="1367102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7AF66-A341-DCAF-6171-A829340D37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8857FDE-358A-F810-D7E5-516DC77AA8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31A8110-9331-7058-7387-D799CA9221BD}"/>
              </a:ext>
            </a:extLst>
          </p:cNvPr>
          <p:cNvSpPr>
            <a:spLocks noGrp="1"/>
          </p:cNvSpPr>
          <p:nvPr>
            <p:ph type="dt" sz="half" idx="10"/>
          </p:nvPr>
        </p:nvSpPr>
        <p:spPr/>
        <p:txBody>
          <a:bodyPr/>
          <a:lstStyle/>
          <a:p>
            <a:fld id="{59866DC7-FC2B-4E5E-855A-D20A85E11A40}" type="datetimeFigureOut">
              <a:rPr lang="en-GB" smtClean="0"/>
              <a:t>17/02/2026</a:t>
            </a:fld>
            <a:endParaRPr lang="en-GB"/>
          </a:p>
        </p:txBody>
      </p:sp>
      <p:sp>
        <p:nvSpPr>
          <p:cNvPr id="5" name="Footer Placeholder 4">
            <a:extLst>
              <a:ext uri="{FF2B5EF4-FFF2-40B4-BE49-F238E27FC236}">
                <a16:creationId xmlns:a16="http://schemas.microsoft.com/office/drawing/2014/main" id="{296775E5-50A3-41FC-2FE8-A9726F7227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3ACCC2-9C03-0F9A-EE18-861D9D285D70}"/>
              </a:ext>
            </a:extLst>
          </p:cNvPr>
          <p:cNvSpPr>
            <a:spLocks noGrp="1"/>
          </p:cNvSpPr>
          <p:nvPr>
            <p:ph type="sldNum" sz="quarter" idx="12"/>
          </p:nvPr>
        </p:nvSpPr>
        <p:spPr/>
        <p:txBody>
          <a:bodyPr/>
          <a:lstStyle/>
          <a:p>
            <a:fld id="{B26F377F-C814-4BE0-9A26-D13F2969219D}" type="slidenum">
              <a:rPr lang="en-GB" smtClean="0"/>
              <a:t>‹#›</a:t>
            </a:fld>
            <a:endParaRPr lang="en-GB"/>
          </a:p>
        </p:txBody>
      </p:sp>
    </p:spTree>
    <p:extLst>
      <p:ext uri="{BB962C8B-B14F-4D97-AF65-F5344CB8AC3E}">
        <p14:creationId xmlns:p14="http://schemas.microsoft.com/office/powerpoint/2010/main" val="1157796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41A60-AD29-9F6A-D01D-56BA2C155F8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DE3A5D-4CFC-F2CE-EF7D-90CEEC7BB9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5417A0-DBBE-0FFB-6432-95396246BFA7}"/>
              </a:ext>
            </a:extLst>
          </p:cNvPr>
          <p:cNvSpPr>
            <a:spLocks noGrp="1"/>
          </p:cNvSpPr>
          <p:nvPr>
            <p:ph type="dt" sz="half" idx="10"/>
          </p:nvPr>
        </p:nvSpPr>
        <p:spPr/>
        <p:txBody>
          <a:bodyPr/>
          <a:lstStyle/>
          <a:p>
            <a:fld id="{59866DC7-FC2B-4E5E-855A-D20A85E11A40}" type="datetimeFigureOut">
              <a:rPr lang="en-GB" smtClean="0"/>
              <a:t>17/02/2026</a:t>
            </a:fld>
            <a:endParaRPr lang="en-GB"/>
          </a:p>
        </p:txBody>
      </p:sp>
      <p:sp>
        <p:nvSpPr>
          <p:cNvPr id="5" name="Footer Placeholder 4">
            <a:extLst>
              <a:ext uri="{FF2B5EF4-FFF2-40B4-BE49-F238E27FC236}">
                <a16:creationId xmlns:a16="http://schemas.microsoft.com/office/drawing/2014/main" id="{C609410F-7DAC-5969-21FA-96AE04A822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02BC80-4282-1E58-625F-478DBD3FC403}"/>
              </a:ext>
            </a:extLst>
          </p:cNvPr>
          <p:cNvSpPr>
            <a:spLocks noGrp="1"/>
          </p:cNvSpPr>
          <p:nvPr>
            <p:ph type="sldNum" sz="quarter" idx="12"/>
          </p:nvPr>
        </p:nvSpPr>
        <p:spPr/>
        <p:txBody>
          <a:bodyPr/>
          <a:lstStyle/>
          <a:p>
            <a:fld id="{B26F377F-C814-4BE0-9A26-D13F2969219D}" type="slidenum">
              <a:rPr lang="en-GB" smtClean="0"/>
              <a:t>‹#›</a:t>
            </a:fld>
            <a:endParaRPr lang="en-GB"/>
          </a:p>
        </p:txBody>
      </p:sp>
    </p:spTree>
    <p:extLst>
      <p:ext uri="{BB962C8B-B14F-4D97-AF65-F5344CB8AC3E}">
        <p14:creationId xmlns:p14="http://schemas.microsoft.com/office/powerpoint/2010/main" val="3769862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676436-F923-81E4-AEAA-31433294CF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9F99172-2CF9-81B3-1D43-8E05F0AFDD4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45FAE2-766E-21B9-9C8A-25EC1BDFFAE1}"/>
              </a:ext>
            </a:extLst>
          </p:cNvPr>
          <p:cNvSpPr>
            <a:spLocks noGrp="1"/>
          </p:cNvSpPr>
          <p:nvPr>
            <p:ph type="dt" sz="half" idx="10"/>
          </p:nvPr>
        </p:nvSpPr>
        <p:spPr/>
        <p:txBody>
          <a:bodyPr/>
          <a:lstStyle/>
          <a:p>
            <a:fld id="{59866DC7-FC2B-4E5E-855A-D20A85E11A40}" type="datetimeFigureOut">
              <a:rPr lang="en-GB" smtClean="0"/>
              <a:t>17/02/2026</a:t>
            </a:fld>
            <a:endParaRPr lang="en-GB"/>
          </a:p>
        </p:txBody>
      </p:sp>
      <p:sp>
        <p:nvSpPr>
          <p:cNvPr id="5" name="Footer Placeholder 4">
            <a:extLst>
              <a:ext uri="{FF2B5EF4-FFF2-40B4-BE49-F238E27FC236}">
                <a16:creationId xmlns:a16="http://schemas.microsoft.com/office/drawing/2014/main" id="{2C1BADAC-AB82-DF45-F55A-7FA68077A3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72702D-A1AE-861C-9D35-7C9435D48150}"/>
              </a:ext>
            </a:extLst>
          </p:cNvPr>
          <p:cNvSpPr>
            <a:spLocks noGrp="1"/>
          </p:cNvSpPr>
          <p:nvPr>
            <p:ph type="sldNum" sz="quarter" idx="12"/>
          </p:nvPr>
        </p:nvSpPr>
        <p:spPr/>
        <p:txBody>
          <a:bodyPr/>
          <a:lstStyle/>
          <a:p>
            <a:fld id="{B26F377F-C814-4BE0-9A26-D13F2969219D}" type="slidenum">
              <a:rPr lang="en-GB" smtClean="0"/>
              <a:t>‹#›</a:t>
            </a:fld>
            <a:endParaRPr lang="en-GB"/>
          </a:p>
        </p:txBody>
      </p:sp>
    </p:spTree>
    <p:extLst>
      <p:ext uri="{BB962C8B-B14F-4D97-AF65-F5344CB8AC3E}">
        <p14:creationId xmlns:p14="http://schemas.microsoft.com/office/powerpoint/2010/main" val="4260184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7C15B-BE3A-FB93-907A-6D7ADF29704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3680A2-018B-985E-E0F2-E4697DF232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6B7AEF-EB09-9E35-8B4B-CBAEC6AAB7AC}"/>
              </a:ext>
            </a:extLst>
          </p:cNvPr>
          <p:cNvSpPr>
            <a:spLocks noGrp="1"/>
          </p:cNvSpPr>
          <p:nvPr>
            <p:ph type="dt" sz="half" idx="10"/>
          </p:nvPr>
        </p:nvSpPr>
        <p:spPr/>
        <p:txBody>
          <a:bodyPr/>
          <a:lstStyle/>
          <a:p>
            <a:fld id="{59866DC7-FC2B-4E5E-855A-D20A85E11A40}" type="datetimeFigureOut">
              <a:rPr lang="en-GB" smtClean="0"/>
              <a:t>17/02/2026</a:t>
            </a:fld>
            <a:endParaRPr lang="en-GB"/>
          </a:p>
        </p:txBody>
      </p:sp>
      <p:sp>
        <p:nvSpPr>
          <p:cNvPr id="5" name="Footer Placeholder 4">
            <a:extLst>
              <a:ext uri="{FF2B5EF4-FFF2-40B4-BE49-F238E27FC236}">
                <a16:creationId xmlns:a16="http://schemas.microsoft.com/office/drawing/2014/main" id="{AFEC70F8-A631-AB35-12F9-F2E680CA8D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850453-821D-8A1A-384B-45643AFE3B32}"/>
              </a:ext>
            </a:extLst>
          </p:cNvPr>
          <p:cNvSpPr>
            <a:spLocks noGrp="1"/>
          </p:cNvSpPr>
          <p:nvPr>
            <p:ph type="sldNum" sz="quarter" idx="12"/>
          </p:nvPr>
        </p:nvSpPr>
        <p:spPr/>
        <p:txBody>
          <a:bodyPr/>
          <a:lstStyle/>
          <a:p>
            <a:fld id="{B26F377F-C814-4BE0-9A26-D13F2969219D}" type="slidenum">
              <a:rPr lang="en-GB" smtClean="0"/>
              <a:t>‹#›</a:t>
            </a:fld>
            <a:endParaRPr lang="en-GB"/>
          </a:p>
        </p:txBody>
      </p:sp>
    </p:spTree>
    <p:extLst>
      <p:ext uri="{BB962C8B-B14F-4D97-AF65-F5344CB8AC3E}">
        <p14:creationId xmlns:p14="http://schemas.microsoft.com/office/powerpoint/2010/main" val="1519268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EF244-EE6D-7811-D339-10A896380F4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F1313CF-D2CC-70E3-095A-31921AB83AA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62F1BE-CADA-D282-542C-094D14C6041A}"/>
              </a:ext>
            </a:extLst>
          </p:cNvPr>
          <p:cNvSpPr>
            <a:spLocks noGrp="1"/>
          </p:cNvSpPr>
          <p:nvPr>
            <p:ph type="dt" sz="half" idx="10"/>
          </p:nvPr>
        </p:nvSpPr>
        <p:spPr/>
        <p:txBody>
          <a:bodyPr/>
          <a:lstStyle/>
          <a:p>
            <a:fld id="{59866DC7-FC2B-4E5E-855A-D20A85E11A40}" type="datetimeFigureOut">
              <a:rPr lang="en-GB" smtClean="0"/>
              <a:t>17/02/2026</a:t>
            </a:fld>
            <a:endParaRPr lang="en-GB"/>
          </a:p>
        </p:txBody>
      </p:sp>
      <p:sp>
        <p:nvSpPr>
          <p:cNvPr id="5" name="Footer Placeholder 4">
            <a:extLst>
              <a:ext uri="{FF2B5EF4-FFF2-40B4-BE49-F238E27FC236}">
                <a16:creationId xmlns:a16="http://schemas.microsoft.com/office/drawing/2014/main" id="{A17C7D5C-2C0C-6FFE-9611-8FC80E7CF8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1FA81-F589-1FC7-09CB-ED8920E6CA4E}"/>
              </a:ext>
            </a:extLst>
          </p:cNvPr>
          <p:cNvSpPr>
            <a:spLocks noGrp="1"/>
          </p:cNvSpPr>
          <p:nvPr>
            <p:ph type="sldNum" sz="quarter" idx="12"/>
          </p:nvPr>
        </p:nvSpPr>
        <p:spPr/>
        <p:txBody>
          <a:bodyPr/>
          <a:lstStyle/>
          <a:p>
            <a:fld id="{B26F377F-C814-4BE0-9A26-D13F2969219D}" type="slidenum">
              <a:rPr lang="en-GB" smtClean="0"/>
              <a:t>‹#›</a:t>
            </a:fld>
            <a:endParaRPr lang="en-GB"/>
          </a:p>
        </p:txBody>
      </p:sp>
    </p:spTree>
    <p:extLst>
      <p:ext uri="{BB962C8B-B14F-4D97-AF65-F5344CB8AC3E}">
        <p14:creationId xmlns:p14="http://schemas.microsoft.com/office/powerpoint/2010/main" val="2336135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D714-2518-4411-8275-A4074DA1C0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D5E84F-D08A-747B-EB77-204B8238DA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68A976B-A16C-A405-949A-159DEBF64E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A9921EE-E3E2-1E03-7F01-FAD9F2229E23}"/>
              </a:ext>
            </a:extLst>
          </p:cNvPr>
          <p:cNvSpPr>
            <a:spLocks noGrp="1"/>
          </p:cNvSpPr>
          <p:nvPr>
            <p:ph type="dt" sz="half" idx="10"/>
          </p:nvPr>
        </p:nvSpPr>
        <p:spPr/>
        <p:txBody>
          <a:bodyPr/>
          <a:lstStyle/>
          <a:p>
            <a:fld id="{59866DC7-FC2B-4E5E-855A-D20A85E11A40}" type="datetimeFigureOut">
              <a:rPr lang="en-GB" smtClean="0"/>
              <a:t>17/02/2026</a:t>
            </a:fld>
            <a:endParaRPr lang="en-GB"/>
          </a:p>
        </p:txBody>
      </p:sp>
      <p:sp>
        <p:nvSpPr>
          <p:cNvPr id="6" name="Footer Placeholder 5">
            <a:extLst>
              <a:ext uri="{FF2B5EF4-FFF2-40B4-BE49-F238E27FC236}">
                <a16:creationId xmlns:a16="http://schemas.microsoft.com/office/drawing/2014/main" id="{F3A06A2C-AC40-E385-34E6-EEFE3E7E00C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4F9F5C-EEEC-92B8-A759-E550456DE082}"/>
              </a:ext>
            </a:extLst>
          </p:cNvPr>
          <p:cNvSpPr>
            <a:spLocks noGrp="1"/>
          </p:cNvSpPr>
          <p:nvPr>
            <p:ph type="sldNum" sz="quarter" idx="12"/>
          </p:nvPr>
        </p:nvSpPr>
        <p:spPr/>
        <p:txBody>
          <a:bodyPr/>
          <a:lstStyle/>
          <a:p>
            <a:fld id="{B26F377F-C814-4BE0-9A26-D13F2969219D}" type="slidenum">
              <a:rPr lang="en-GB" smtClean="0"/>
              <a:t>‹#›</a:t>
            </a:fld>
            <a:endParaRPr lang="en-GB"/>
          </a:p>
        </p:txBody>
      </p:sp>
    </p:spTree>
    <p:extLst>
      <p:ext uri="{BB962C8B-B14F-4D97-AF65-F5344CB8AC3E}">
        <p14:creationId xmlns:p14="http://schemas.microsoft.com/office/powerpoint/2010/main" val="301384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2075F-0F70-2D8E-8D71-5717BBCCFF5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0DDCBBC-390D-3F1A-EB26-3FC3357F3D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2303E1-3508-8E6E-8A97-A3CC728FFDC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C473BD4-A189-2523-AA49-C5818FA48F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F7134D-332C-4C6D-3376-2F30A4F6A5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F0233CC-0026-4D04-433C-5B58787B47F5}"/>
              </a:ext>
            </a:extLst>
          </p:cNvPr>
          <p:cNvSpPr>
            <a:spLocks noGrp="1"/>
          </p:cNvSpPr>
          <p:nvPr>
            <p:ph type="dt" sz="half" idx="10"/>
          </p:nvPr>
        </p:nvSpPr>
        <p:spPr/>
        <p:txBody>
          <a:bodyPr/>
          <a:lstStyle/>
          <a:p>
            <a:fld id="{59866DC7-FC2B-4E5E-855A-D20A85E11A40}" type="datetimeFigureOut">
              <a:rPr lang="en-GB" smtClean="0"/>
              <a:t>17/02/2026</a:t>
            </a:fld>
            <a:endParaRPr lang="en-GB"/>
          </a:p>
        </p:txBody>
      </p:sp>
      <p:sp>
        <p:nvSpPr>
          <p:cNvPr id="8" name="Footer Placeholder 7">
            <a:extLst>
              <a:ext uri="{FF2B5EF4-FFF2-40B4-BE49-F238E27FC236}">
                <a16:creationId xmlns:a16="http://schemas.microsoft.com/office/drawing/2014/main" id="{D73A476A-D839-D068-10BA-E563BC1849A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5697273-6DD0-C0F2-FA3D-C514AA0CAC7F}"/>
              </a:ext>
            </a:extLst>
          </p:cNvPr>
          <p:cNvSpPr>
            <a:spLocks noGrp="1"/>
          </p:cNvSpPr>
          <p:nvPr>
            <p:ph type="sldNum" sz="quarter" idx="12"/>
          </p:nvPr>
        </p:nvSpPr>
        <p:spPr/>
        <p:txBody>
          <a:bodyPr/>
          <a:lstStyle/>
          <a:p>
            <a:fld id="{B26F377F-C814-4BE0-9A26-D13F2969219D}" type="slidenum">
              <a:rPr lang="en-GB" smtClean="0"/>
              <a:t>‹#›</a:t>
            </a:fld>
            <a:endParaRPr lang="en-GB"/>
          </a:p>
        </p:txBody>
      </p:sp>
    </p:spTree>
    <p:extLst>
      <p:ext uri="{BB962C8B-B14F-4D97-AF65-F5344CB8AC3E}">
        <p14:creationId xmlns:p14="http://schemas.microsoft.com/office/powerpoint/2010/main" val="3402923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0C6BB-7D24-CFF7-F6D2-481C3923203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4AA66D9-215E-C365-0E0C-3A94DF6FB30B}"/>
              </a:ext>
            </a:extLst>
          </p:cNvPr>
          <p:cNvSpPr>
            <a:spLocks noGrp="1"/>
          </p:cNvSpPr>
          <p:nvPr>
            <p:ph type="dt" sz="half" idx="10"/>
          </p:nvPr>
        </p:nvSpPr>
        <p:spPr/>
        <p:txBody>
          <a:bodyPr/>
          <a:lstStyle/>
          <a:p>
            <a:fld id="{59866DC7-FC2B-4E5E-855A-D20A85E11A40}" type="datetimeFigureOut">
              <a:rPr lang="en-GB" smtClean="0"/>
              <a:t>17/02/2026</a:t>
            </a:fld>
            <a:endParaRPr lang="en-GB"/>
          </a:p>
        </p:txBody>
      </p:sp>
      <p:sp>
        <p:nvSpPr>
          <p:cNvPr id="4" name="Footer Placeholder 3">
            <a:extLst>
              <a:ext uri="{FF2B5EF4-FFF2-40B4-BE49-F238E27FC236}">
                <a16:creationId xmlns:a16="http://schemas.microsoft.com/office/drawing/2014/main" id="{4B90578C-0DBB-9D08-96B0-E799899D26D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AF9FEE-26CD-DDEB-79E0-AAF73178C621}"/>
              </a:ext>
            </a:extLst>
          </p:cNvPr>
          <p:cNvSpPr>
            <a:spLocks noGrp="1"/>
          </p:cNvSpPr>
          <p:nvPr>
            <p:ph type="sldNum" sz="quarter" idx="12"/>
          </p:nvPr>
        </p:nvSpPr>
        <p:spPr/>
        <p:txBody>
          <a:bodyPr/>
          <a:lstStyle/>
          <a:p>
            <a:fld id="{B26F377F-C814-4BE0-9A26-D13F2969219D}" type="slidenum">
              <a:rPr lang="en-GB" smtClean="0"/>
              <a:t>‹#›</a:t>
            </a:fld>
            <a:endParaRPr lang="en-GB"/>
          </a:p>
        </p:txBody>
      </p:sp>
    </p:spTree>
    <p:extLst>
      <p:ext uri="{BB962C8B-B14F-4D97-AF65-F5344CB8AC3E}">
        <p14:creationId xmlns:p14="http://schemas.microsoft.com/office/powerpoint/2010/main" val="3305168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DB8ED5-773B-79D2-F118-70A946F742E7}"/>
              </a:ext>
            </a:extLst>
          </p:cNvPr>
          <p:cNvSpPr>
            <a:spLocks noGrp="1"/>
          </p:cNvSpPr>
          <p:nvPr>
            <p:ph type="dt" sz="half" idx="10"/>
          </p:nvPr>
        </p:nvSpPr>
        <p:spPr/>
        <p:txBody>
          <a:bodyPr/>
          <a:lstStyle/>
          <a:p>
            <a:fld id="{59866DC7-FC2B-4E5E-855A-D20A85E11A40}" type="datetimeFigureOut">
              <a:rPr lang="en-GB" smtClean="0"/>
              <a:t>17/02/2026</a:t>
            </a:fld>
            <a:endParaRPr lang="en-GB"/>
          </a:p>
        </p:txBody>
      </p:sp>
      <p:sp>
        <p:nvSpPr>
          <p:cNvPr id="3" name="Footer Placeholder 2">
            <a:extLst>
              <a:ext uri="{FF2B5EF4-FFF2-40B4-BE49-F238E27FC236}">
                <a16:creationId xmlns:a16="http://schemas.microsoft.com/office/drawing/2014/main" id="{640EC73B-3C1C-D0B1-6F8D-877F88FCEA5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D5CCAED-EF33-E5DB-57A8-8783913E5186}"/>
              </a:ext>
            </a:extLst>
          </p:cNvPr>
          <p:cNvSpPr>
            <a:spLocks noGrp="1"/>
          </p:cNvSpPr>
          <p:nvPr>
            <p:ph type="sldNum" sz="quarter" idx="12"/>
          </p:nvPr>
        </p:nvSpPr>
        <p:spPr/>
        <p:txBody>
          <a:bodyPr/>
          <a:lstStyle/>
          <a:p>
            <a:fld id="{B26F377F-C814-4BE0-9A26-D13F2969219D}" type="slidenum">
              <a:rPr lang="en-GB" smtClean="0"/>
              <a:t>‹#›</a:t>
            </a:fld>
            <a:endParaRPr lang="en-GB"/>
          </a:p>
        </p:txBody>
      </p:sp>
    </p:spTree>
    <p:extLst>
      <p:ext uri="{BB962C8B-B14F-4D97-AF65-F5344CB8AC3E}">
        <p14:creationId xmlns:p14="http://schemas.microsoft.com/office/powerpoint/2010/main" val="1396230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A134-145C-0F5A-7788-A74C92228E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E9ACC4-000E-E2ED-BEDB-C5EDB20E4D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2B06F22-CF6C-E7FE-44A6-EB6130179D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126A1F-829F-6E9A-48C6-AB30AA36F7D6}"/>
              </a:ext>
            </a:extLst>
          </p:cNvPr>
          <p:cNvSpPr>
            <a:spLocks noGrp="1"/>
          </p:cNvSpPr>
          <p:nvPr>
            <p:ph type="dt" sz="half" idx="10"/>
          </p:nvPr>
        </p:nvSpPr>
        <p:spPr/>
        <p:txBody>
          <a:bodyPr/>
          <a:lstStyle/>
          <a:p>
            <a:fld id="{59866DC7-FC2B-4E5E-855A-D20A85E11A40}" type="datetimeFigureOut">
              <a:rPr lang="en-GB" smtClean="0"/>
              <a:t>17/02/2026</a:t>
            </a:fld>
            <a:endParaRPr lang="en-GB"/>
          </a:p>
        </p:txBody>
      </p:sp>
      <p:sp>
        <p:nvSpPr>
          <p:cNvPr id="6" name="Footer Placeholder 5">
            <a:extLst>
              <a:ext uri="{FF2B5EF4-FFF2-40B4-BE49-F238E27FC236}">
                <a16:creationId xmlns:a16="http://schemas.microsoft.com/office/drawing/2014/main" id="{28D4C76F-AC0B-799E-FCBA-51CDC3437E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773083D-0769-9D04-D4C7-63C4C021275E}"/>
              </a:ext>
            </a:extLst>
          </p:cNvPr>
          <p:cNvSpPr>
            <a:spLocks noGrp="1"/>
          </p:cNvSpPr>
          <p:nvPr>
            <p:ph type="sldNum" sz="quarter" idx="12"/>
          </p:nvPr>
        </p:nvSpPr>
        <p:spPr/>
        <p:txBody>
          <a:bodyPr/>
          <a:lstStyle/>
          <a:p>
            <a:fld id="{B26F377F-C814-4BE0-9A26-D13F2969219D}" type="slidenum">
              <a:rPr lang="en-GB" smtClean="0"/>
              <a:t>‹#›</a:t>
            </a:fld>
            <a:endParaRPr lang="en-GB"/>
          </a:p>
        </p:txBody>
      </p:sp>
    </p:spTree>
    <p:extLst>
      <p:ext uri="{BB962C8B-B14F-4D97-AF65-F5344CB8AC3E}">
        <p14:creationId xmlns:p14="http://schemas.microsoft.com/office/powerpoint/2010/main" val="4158127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D39B0-6B09-1068-7DB7-38B8CAAF60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94F5F7C-E458-BB8C-9D27-4EF85DAF3F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170E4F9-337D-AC3C-B02F-C1712EEF5F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52DE72-4CD8-AE85-B801-9E360A6203FB}"/>
              </a:ext>
            </a:extLst>
          </p:cNvPr>
          <p:cNvSpPr>
            <a:spLocks noGrp="1"/>
          </p:cNvSpPr>
          <p:nvPr>
            <p:ph type="dt" sz="half" idx="10"/>
          </p:nvPr>
        </p:nvSpPr>
        <p:spPr/>
        <p:txBody>
          <a:bodyPr/>
          <a:lstStyle/>
          <a:p>
            <a:fld id="{59866DC7-FC2B-4E5E-855A-D20A85E11A40}" type="datetimeFigureOut">
              <a:rPr lang="en-GB" smtClean="0"/>
              <a:t>17/02/2026</a:t>
            </a:fld>
            <a:endParaRPr lang="en-GB"/>
          </a:p>
        </p:txBody>
      </p:sp>
      <p:sp>
        <p:nvSpPr>
          <p:cNvPr id="6" name="Footer Placeholder 5">
            <a:extLst>
              <a:ext uri="{FF2B5EF4-FFF2-40B4-BE49-F238E27FC236}">
                <a16:creationId xmlns:a16="http://schemas.microsoft.com/office/drawing/2014/main" id="{294229E7-9ADF-FBD6-4B37-17F647CFB6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4E9484-5F54-3832-6E54-5298225F5441}"/>
              </a:ext>
            </a:extLst>
          </p:cNvPr>
          <p:cNvSpPr>
            <a:spLocks noGrp="1"/>
          </p:cNvSpPr>
          <p:nvPr>
            <p:ph type="sldNum" sz="quarter" idx="12"/>
          </p:nvPr>
        </p:nvSpPr>
        <p:spPr/>
        <p:txBody>
          <a:bodyPr/>
          <a:lstStyle/>
          <a:p>
            <a:fld id="{B26F377F-C814-4BE0-9A26-D13F2969219D}" type="slidenum">
              <a:rPr lang="en-GB" smtClean="0"/>
              <a:t>‹#›</a:t>
            </a:fld>
            <a:endParaRPr lang="en-GB"/>
          </a:p>
        </p:txBody>
      </p:sp>
    </p:spTree>
    <p:extLst>
      <p:ext uri="{BB962C8B-B14F-4D97-AF65-F5344CB8AC3E}">
        <p14:creationId xmlns:p14="http://schemas.microsoft.com/office/powerpoint/2010/main" val="3103873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D48710-CF53-C4CE-F0F6-72969AAB4C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8F3E1CE-A9B3-BF4A-7A7A-EBC7A0A31E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40B775-D3FC-D2CC-3584-A20CE7D2F2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9866DC7-FC2B-4E5E-855A-D20A85E11A40}" type="datetimeFigureOut">
              <a:rPr lang="en-GB" smtClean="0"/>
              <a:t>17/02/2026</a:t>
            </a:fld>
            <a:endParaRPr lang="en-GB"/>
          </a:p>
        </p:txBody>
      </p:sp>
      <p:sp>
        <p:nvSpPr>
          <p:cNvPr id="5" name="Footer Placeholder 4">
            <a:extLst>
              <a:ext uri="{FF2B5EF4-FFF2-40B4-BE49-F238E27FC236}">
                <a16:creationId xmlns:a16="http://schemas.microsoft.com/office/drawing/2014/main" id="{E14156FE-D7EA-3AD7-5621-D91FD84861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E481D0B-FD13-E7DB-410C-15642C7F9D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26F377F-C814-4BE0-9A26-D13F2969219D}" type="slidenum">
              <a:rPr lang="en-GB" smtClean="0"/>
              <a:t>‹#›</a:t>
            </a:fld>
            <a:endParaRPr lang="en-GB"/>
          </a:p>
        </p:txBody>
      </p:sp>
    </p:spTree>
    <p:extLst>
      <p:ext uri="{BB962C8B-B14F-4D97-AF65-F5344CB8AC3E}">
        <p14:creationId xmlns:p14="http://schemas.microsoft.com/office/powerpoint/2010/main" val="398810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8AF5748-FED8-45BA-8631-26D1D10F32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17C3DA-432D-96BB-901E-D1D9B3F82D56}"/>
              </a:ext>
            </a:extLst>
          </p:cNvPr>
          <p:cNvSpPr>
            <a:spLocks noGrp="1"/>
          </p:cNvSpPr>
          <p:nvPr>
            <p:ph type="ctrTitle"/>
          </p:nvPr>
        </p:nvSpPr>
        <p:spPr>
          <a:xfrm>
            <a:off x="477981" y="936170"/>
            <a:ext cx="4963762" cy="3610749"/>
          </a:xfrm>
        </p:spPr>
        <p:txBody>
          <a:bodyPr anchor="b">
            <a:noAutofit/>
          </a:bodyPr>
          <a:lstStyle/>
          <a:p>
            <a:pPr algn="l"/>
            <a:r>
              <a:rPr lang="en-GB" sz="4800" dirty="0">
                <a:latin typeface="Arial" panose="020B0604020202020204" pitchFamily="34" charset="0"/>
                <a:cs typeface="Arial" panose="020B0604020202020204" pitchFamily="34" charset="0"/>
              </a:rPr>
              <a:t>Accessing mental health services and support in your community</a:t>
            </a:r>
          </a:p>
        </p:txBody>
      </p:sp>
      <p:sp>
        <p:nvSpPr>
          <p:cNvPr id="3" name="Subtitle 2">
            <a:extLst>
              <a:ext uri="{FF2B5EF4-FFF2-40B4-BE49-F238E27FC236}">
                <a16:creationId xmlns:a16="http://schemas.microsoft.com/office/drawing/2014/main" id="{EDDE4426-4AF5-AB79-4EBC-2656D4B75C3D}"/>
              </a:ext>
            </a:extLst>
          </p:cNvPr>
          <p:cNvSpPr>
            <a:spLocks noGrp="1"/>
          </p:cNvSpPr>
          <p:nvPr>
            <p:ph type="subTitle" idx="1"/>
          </p:nvPr>
        </p:nvSpPr>
        <p:spPr>
          <a:xfrm>
            <a:off x="477981" y="4872922"/>
            <a:ext cx="4963762" cy="1208141"/>
          </a:xfrm>
        </p:spPr>
        <p:txBody>
          <a:bodyPr>
            <a:normAutofit/>
          </a:bodyPr>
          <a:lstStyle/>
          <a:p>
            <a:pPr algn="l"/>
            <a:r>
              <a:rPr lang="en-GB" sz="3600" dirty="0">
                <a:latin typeface="Arial" panose="020B0604020202020204" pitchFamily="34" charset="0"/>
                <a:cs typeface="Arial" panose="020B0604020202020204" pitchFamily="34" charset="0"/>
              </a:rPr>
              <a:t>Survey results</a:t>
            </a:r>
          </a:p>
          <a:p>
            <a:pPr algn="l"/>
            <a:r>
              <a:rPr lang="en-GB" dirty="0">
                <a:latin typeface="Arial" panose="020B0604020202020204" pitchFamily="34" charset="0"/>
                <a:cs typeface="Arial" panose="020B0604020202020204" pitchFamily="34" charset="0"/>
              </a:rPr>
              <a:t>By Wendy Smith</a:t>
            </a:r>
          </a:p>
        </p:txBody>
      </p:sp>
      <p:sp>
        <p:nvSpPr>
          <p:cNvPr id="11" name="Rectangle 10">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4" name="Picture 3">
            <a:extLst>
              <a:ext uri="{FF2B5EF4-FFF2-40B4-BE49-F238E27FC236}">
                <a16:creationId xmlns:a16="http://schemas.microsoft.com/office/drawing/2014/main" id="{6F5C8C70-4346-88EA-B95B-B25DCD2B0758}"/>
              </a:ext>
            </a:extLst>
          </p:cNvPr>
          <p:cNvPicPr>
            <a:picLocks noChangeAspect="1"/>
          </p:cNvPicPr>
          <p:nvPr/>
        </p:nvPicPr>
        <p:blipFill>
          <a:blip r:embed="rId2"/>
          <a:stretch>
            <a:fillRect/>
          </a:stretch>
        </p:blipFill>
        <p:spPr>
          <a:xfrm>
            <a:off x="6750258" y="1402620"/>
            <a:ext cx="5441742" cy="5455380"/>
          </a:xfrm>
          <a:prstGeom prst="rect">
            <a:avLst/>
          </a:prstGeom>
        </p:spPr>
      </p:pic>
    </p:spTree>
    <p:extLst>
      <p:ext uri="{BB962C8B-B14F-4D97-AF65-F5344CB8AC3E}">
        <p14:creationId xmlns:p14="http://schemas.microsoft.com/office/powerpoint/2010/main" val="2431274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B0A80-A5F7-9A7A-90DB-A9E0121B373E}"/>
              </a:ext>
            </a:extLst>
          </p:cNvPr>
          <p:cNvSpPr>
            <a:spLocks noGrp="1"/>
          </p:cNvSpPr>
          <p:nvPr>
            <p:ph type="title"/>
          </p:nvPr>
        </p:nvSpPr>
        <p:spPr>
          <a:xfrm>
            <a:off x="838201" y="365126"/>
            <a:ext cx="4811486" cy="1028246"/>
          </a:xfrm>
        </p:spPr>
        <p:txBody>
          <a:bodyPr/>
          <a:lstStyle/>
          <a:p>
            <a:r>
              <a:rPr lang="en-GB" dirty="0"/>
              <a:t>More Staff</a:t>
            </a:r>
          </a:p>
        </p:txBody>
      </p:sp>
      <p:sp>
        <p:nvSpPr>
          <p:cNvPr id="3" name="Content Placeholder 2">
            <a:extLst>
              <a:ext uri="{FF2B5EF4-FFF2-40B4-BE49-F238E27FC236}">
                <a16:creationId xmlns:a16="http://schemas.microsoft.com/office/drawing/2014/main" id="{42B51239-77DC-B553-866D-64F043FB0680}"/>
              </a:ext>
            </a:extLst>
          </p:cNvPr>
          <p:cNvSpPr>
            <a:spLocks noGrp="1"/>
          </p:cNvSpPr>
          <p:nvPr>
            <p:ph sz="half" idx="1"/>
          </p:nvPr>
        </p:nvSpPr>
        <p:spPr>
          <a:xfrm>
            <a:off x="838201" y="1388384"/>
            <a:ext cx="4811486" cy="2367188"/>
          </a:xfrm>
        </p:spPr>
        <p:txBody>
          <a:bodyPr/>
          <a:lstStyle/>
          <a:p>
            <a:pPr marL="0" lvl="0" indent="0">
              <a:buNone/>
            </a:pPr>
            <a:r>
              <a:rPr lang="en-GB" dirty="0">
                <a:latin typeface="Arial" panose="020B0604020202020204" pitchFamily="34" charset="0"/>
                <a:cs typeface="Arial" panose="020B0604020202020204" pitchFamily="34" charset="0"/>
              </a:rPr>
              <a:t>Includes:</a:t>
            </a:r>
          </a:p>
          <a:p>
            <a:pPr lvl="1"/>
            <a:r>
              <a:rPr lang="en-GB" dirty="0">
                <a:latin typeface="Arial" panose="020B0604020202020204" pitchFamily="34" charset="0"/>
                <a:cs typeface="Arial" panose="020B0604020202020204" pitchFamily="34" charset="0"/>
              </a:rPr>
              <a:t>Lived experience roles</a:t>
            </a:r>
          </a:p>
          <a:p>
            <a:pPr lvl="1"/>
            <a:r>
              <a:rPr lang="en-GB" dirty="0">
                <a:latin typeface="Arial" panose="020B0604020202020204" pitchFamily="34" charset="0"/>
                <a:cs typeface="Arial" panose="020B0604020202020204" pitchFamily="34" charset="0"/>
              </a:rPr>
              <a:t>More appointments with psychiatrists rather than nurses</a:t>
            </a:r>
          </a:p>
          <a:p>
            <a:endParaRPr lang="en-GB" dirty="0"/>
          </a:p>
        </p:txBody>
      </p:sp>
      <p:sp>
        <p:nvSpPr>
          <p:cNvPr id="4" name="Content Placeholder 3">
            <a:extLst>
              <a:ext uri="{FF2B5EF4-FFF2-40B4-BE49-F238E27FC236}">
                <a16:creationId xmlns:a16="http://schemas.microsoft.com/office/drawing/2014/main" id="{CE41B8F2-CAEE-AB20-998B-753DE79FC599}"/>
              </a:ext>
            </a:extLst>
          </p:cNvPr>
          <p:cNvSpPr>
            <a:spLocks noGrp="1"/>
          </p:cNvSpPr>
          <p:nvPr>
            <p:ph sz="half" idx="2"/>
          </p:nvPr>
        </p:nvSpPr>
        <p:spPr>
          <a:xfrm>
            <a:off x="6259285" y="1372511"/>
            <a:ext cx="4996543" cy="2367188"/>
          </a:xfrm>
        </p:spPr>
        <p:txBody>
          <a:bodyPr/>
          <a:lstStyle/>
          <a:p>
            <a:pPr marL="0" indent="0">
              <a:buNone/>
            </a:pPr>
            <a:r>
              <a:rPr lang="en-GB" dirty="0">
                <a:latin typeface="Arial" panose="020B0604020202020204" pitchFamily="34" charset="0"/>
                <a:cs typeface="Arial" panose="020B0604020202020204" pitchFamily="34" charset="0"/>
              </a:rPr>
              <a:t>Includes:</a:t>
            </a:r>
          </a:p>
          <a:p>
            <a:pPr lvl="1"/>
            <a:r>
              <a:rPr lang="en-GB" dirty="0">
                <a:latin typeface="Arial" panose="020B0604020202020204" pitchFamily="34" charset="0"/>
                <a:cs typeface="Arial" panose="020B0604020202020204" pitchFamily="34" charset="0"/>
              </a:rPr>
              <a:t>Trauma informed approach</a:t>
            </a:r>
            <a:endParaRPr lang="en-GB" sz="2000"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Neurodiversity</a:t>
            </a:r>
            <a:endParaRPr lang="en-GB" sz="2000"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More specialised mental health training</a:t>
            </a:r>
            <a:endParaRPr lang="en-GB" sz="2000" dirty="0">
              <a:latin typeface="Arial" panose="020B0604020202020204" pitchFamily="34" charset="0"/>
              <a:cs typeface="Arial" panose="020B0604020202020204" pitchFamily="34" charset="0"/>
            </a:endParaRPr>
          </a:p>
          <a:p>
            <a:pPr lvl="1"/>
            <a:endParaRPr lang="en-GB" dirty="0"/>
          </a:p>
        </p:txBody>
      </p:sp>
      <p:sp>
        <p:nvSpPr>
          <p:cNvPr id="5" name="Title 1">
            <a:extLst>
              <a:ext uri="{FF2B5EF4-FFF2-40B4-BE49-F238E27FC236}">
                <a16:creationId xmlns:a16="http://schemas.microsoft.com/office/drawing/2014/main" id="{98275CBB-8808-FA1E-B0F5-7F089F90B72A}"/>
              </a:ext>
            </a:extLst>
          </p:cNvPr>
          <p:cNvSpPr txBox="1">
            <a:spLocks/>
          </p:cNvSpPr>
          <p:nvPr/>
        </p:nvSpPr>
        <p:spPr>
          <a:xfrm>
            <a:off x="6259285" y="365126"/>
            <a:ext cx="5127171" cy="1028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Staff Training</a:t>
            </a:r>
          </a:p>
        </p:txBody>
      </p:sp>
      <p:sp>
        <p:nvSpPr>
          <p:cNvPr id="13" name="Rectangle: Rounded Corners 12">
            <a:extLst>
              <a:ext uri="{FF2B5EF4-FFF2-40B4-BE49-F238E27FC236}">
                <a16:creationId xmlns:a16="http://schemas.microsoft.com/office/drawing/2014/main" id="{EA2B2803-17F7-FBE9-3156-30C5B69C2776}"/>
              </a:ext>
            </a:extLst>
          </p:cNvPr>
          <p:cNvSpPr/>
          <p:nvPr/>
        </p:nvSpPr>
        <p:spPr>
          <a:xfrm>
            <a:off x="838200" y="3635829"/>
            <a:ext cx="10548256" cy="2857045"/>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E29766EA-BFEE-A38A-D91E-70ED44B1C8AB}"/>
              </a:ext>
            </a:extLst>
          </p:cNvPr>
          <p:cNvSpPr txBox="1"/>
          <p:nvPr/>
        </p:nvSpPr>
        <p:spPr>
          <a:xfrm>
            <a:off x="838200" y="3755572"/>
            <a:ext cx="10439400" cy="2677656"/>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a:t>
            </a:r>
            <a:r>
              <a:rPr lang="en-GB" sz="2400" i="1" dirty="0">
                <a:latin typeface="Arial" panose="020B0604020202020204" pitchFamily="34" charset="0"/>
                <a:cs typeface="Arial" panose="020B0604020202020204" pitchFamily="34" charset="0"/>
              </a:rPr>
              <a:t>More lived experience roles co produced and co delivered in all services and all roles however senior they may be to include clinical roles. There is so much talent present in the lived experience population which doesn’t necessarily mean more money is required but this shall be so transformative in an area which is so very much needed. A fully integrative, non discriminatory and fully utilizing the talent individuals have to offer is how we shall see the best outcomes moving forwards in regards to staffing</a:t>
            </a:r>
            <a:r>
              <a:rPr lang="en-GB" sz="2400" dirty="0">
                <a:latin typeface="Arial" panose="020B0604020202020204" pitchFamily="34" charset="0"/>
                <a:cs typeface="Arial" panose="020B0604020202020204" pitchFamily="34" charset="0"/>
              </a:rPr>
              <a:t>.”</a:t>
            </a:r>
          </a:p>
        </p:txBody>
      </p:sp>
      <p:cxnSp>
        <p:nvCxnSpPr>
          <p:cNvPr id="12" name="Straight Connector 11">
            <a:extLst>
              <a:ext uri="{FF2B5EF4-FFF2-40B4-BE49-F238E27FC236}">
                <a16:creationId xmlns:a16="http://schemas.microsoft.com/office/drawing/2014/main" id="{F84532F4-A6D9-231B-455D-5576A80D38C5}"/>
              </a:ext>
            </a:extLst>
          </p:cNvPr>
          <p:cNvCxnSpPr/>
          <p:nvPr/>
        </p:nvCxnSpPr>
        <p:spPr>
          <a:xfrm>
            <a:off x="5987143" y="365126"/>
            <a:ext cx="0" cy="2960914"/>
          </a:xfrm>
          <a:prstGeom prst="line">
            <a:avLst/>
          </a:prstGeom>
          <a:ln w="38100">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66462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029D5AD-8348-4446-B191-6A9B6FE03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Freeform: Shape 20">
            <a:extLst>
              <a:ext uri="{FF2B5EF4-FFF2-40B4-BE49-F238E27FC236}">
                <a16:creationId xmlns:a16="http://schemas.microsoft.com/office/drawing/2014/main" id="{A3F395A2-2B64-4749-BD93-2F159C7E1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rgbClr val="E6E6E6"/>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3" name="Freeform: Shape 22">
            <a:extLst>
              <a:ext uri="{FF2B5EF4-FFF2-40B4-BE49-F238E27FC236}">
                <a16:creationId xmlns:a16="http://schemas.microsoft.com/office/drawing/2014/main" id="{5CF0135B-EAB8-4CA0-896C-2D897ECD2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43F4DED-F14A-966D-9FF3-E1DC30FD3B59}"/>
              </a:ext>
            </a:extLst>
          </p:cNvPr>
          <p:cNvSpPr>
            <a:spLocks noGrp="1"/>
          </p:cNvSpPr>
          <p:nvPr>
            <p:ph type="title"/>
          </p:nvPr>
        </p:nvSpPr>
        <p:spPr>
          <a:xfrm>
            <a:off x="838200" y="253397"/>
            <a:ext cx="10515600" cy="1273233"/>
          </a:xfrm>
        </p:spPr>
        <p:txBody>
          <a:bodyPr>
            <a:normAutofit/>
          </a:bodyPr>
          <a:lstStyle/>
          <a:p>
            <a:r>
              <a:rPr lang="en-GB" sz="4000" dirty="0">
                <a:latin typeface="Arial" panose="020B0604020202020204" pitchFamily="34" charset="0"/>
                <a:cs typeface="Arial" panose="020B0604020202020204" pitchFamily="34" charset="0"/>
              </a:rPr>
              <a:t>Other comments</a:t>
            </a:r>
          </a:p>
        </p:txBody>
      </p:sp>
      <p:sp>
        <p:nvSpPr>
          <p:cNvPr id="25" name="Rectangle 24">
            <a:extLst>
              <a:ext uri="{FF2B5EF4-FFF2-40B4-BE49-F238E27FC236}">
                <a16:creationId xmlns:a16="http://schemas.microsoft.com/office/drawing/2014/main" id="{92C3387C-D24F-4737-8A37-1DC5CFF09C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Rectangle: Rounded Corners 3">
            <a:extLst>
              <a:ext uri="{FF2B5EF4-FFF2-40B4-BE49-F238E27FC236}">
                <a16:creationId xmlns:a16="http://schemas.microsoft.com/office/drawing/2014/main" id="{0BD4CAF2-0891-AA5F-4C75-D30E8A3AC039}"/>
              </a:ext>
            </a:extLst>
          </p:cNvPr>
          <p:cNvSpPr/>
          <p:nvPr/>
        </p:nvSpPr>
        <p:spPr>
          <a:xfrm>
            <a:off x="838200" y="4343400"/>
            <a:ext cx="10145486" cy="794657"/>
          </a:xfrm>
          <a:prstGeom prst="roundRect">
            <a:avLst/>
          </a:prstGeom>
          <a:solidFill>
            <a:schemeClr val="tx2">
              <a:lumMod val="10000"/>
              <a:lumOff val="9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Rounded Corners 4">
            <a:extLst>
              <a:ext uri="{FF2B5EF4-FFF2-40B4-BE49-F238E27FC236}">
                <a16:creationId xmlns:a16="http://schemas.microsoft.com/office/drawing/2014/main" id="{5570C3AD-993D-9E0A-DEF6-2CFF9999DB34}"/>
              </a:ext>
            </a:extLst>
          </p:cNvPr>
          <p:cNvSpPr/>
          <p:nvPr/>
        </p:nvSpPr>
        <p:spPr>
          <a:xfrm>
            <a:off x="835152" y="5377543"/>
            <a:ext cx="10145486" cy="794657"/>
          </a:xfrm>
          <a:prstGeom prst="roundRect">
            <a:avLst/>
          </a:prstGeom>
          <a:solidFill>
            <a:schemeClr val="tx2">
              <a:lumMod val="10000"/>
              <a:lumOff val="9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12A6CAAD-911B-B36C-89D2-DA5D5AD3C310}"/>
              </a:ext>
            </a:extLst>
          </p:cNvPr>
          <p:cNvSpPr>
            <a:spLocks noGrp="1"/>
          </p:cNvSpPr>
          <p:nvPr>
            <p:ph idx="1"/>
          </p:nvPr>
        </p:nvSpPr>
        <p:spPr>
          <a:xfrm>
            <a:off x="838200" y="2478024"/>
            <a:ext cx="10515600" cy="3694176"/>
          </a:xfrm>
        </p:spPr>
        <p:txBody>
          <a:bodyPr>
            <a:normAutofit/>
          </a:bodyPr>
          <a:lstStyle/>
          <a:p>
            <a:pPr marL="0" indent="0">
              <a:buNone/>
            </a:pPr>
            <a:r>
              <a:rPr lang="en-GB" sz="2000" dirty="0">
                <a:latin typeface="Arial" panose="020B0604020202020204" pitchFamily="34" charset="0"/>
                <a:cs typeface="Arial" panose="020B0604020202020204" pitchFamily="34" charset="0"/>
              </a:rPr>
              <a:t>Includes:</a:t>
            </a:r>
          </a:p>
          <a:p>
            <a:pPr lvl="1"/>
            <a:r>
              <a:rPr lang="en-GB" sz="2000" dirty="0">
                <a:latin typeface="Arial" panose="020B0604020202020204" pitchFamily="34" charset="0"/>
                <a:cs typeface="Arial" panose="020B0604020202020204" pitchFamily="34" charset="0"/>
              </a:rPr>
              <a:t>Services for people with addiction and mental health need</a:t>
            </a:r>
          </a:p>
          <a:p>
            <a:pPr lvl="1"/>
            <a:r>
              <a:rPr lang="en-GB" sz="2000" dirty="0">
                <a:latin typeface="Arial" panose="020B0604020202020204" pitchFamily="34" charset="0"/>
                <a:cs typeface="Arial" panose="020B0604020202020204" pitchFamily="34" charset="0"/>
              </a:rPr>
              <a:t>More welcoming physical environment</a:t>
            </a:r>
          </a:p>
          <a:p>
            <a:pPr marL="0" indent="0">
              <a:buNone/>
            </a:pPr>
            <a:endParaRPr lang="en-GB" sz="2000" dirty="0">
              <a:latin typeface="Arial" panose="020B0604020202020204" pitchFamily="34" charset="0"/>
              <a:cs typeface="Arial" panose="020B0604020202020204" pitchFamily="34" charset="0"/>
            </a:endParaRP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a:t>
            </a:r>
            <a:r>
              <a:rPr lang="en-GB" sz="2000" i="1" dirty="0">
                <a:latin typeface="Arial" panose="020B0604020202020204" pitchFamily="34" charset="0"/>
                <a:cs typeface="Arial" panose="020B0604020202020204" pitchFamily="34" charset="0"/>
              </a:rPr>
              <a:t>Better understanding of how the use of alcohol/drugs often is in fact self medicating. Not being able to access help with mental health while this is apparent is hugely detrimental</a:t>
            </a:r>
            <a:r>
              <a:rPr lang="en-GB" sz="2000" dirty="0">
                <a:latin typeface="Arial" panose="020B0604020202020204" pitchFamily="34" charset="0"/>
                <a:cs typeface="Arial" panose="020B0604020202020204" pitchFamily="34" charset="0"/>
              </a:rPr>
              <a:t>.”</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a:t>
            </a:r>
            <a:r>
              <a:rPr lang="en-GB" sz="2000" i="1" dirty="0">
                <a:latin typeface="Arial" panose="020B0604020202020204" pitchFamily="34" charset="0"/>
                <a:cs typeface="Arial" panose="020B0604020202020204" pitchFamily="34" charset="0"/>
              </a:rPr>
              <a:t>The environment of some of the spaces. Some new spaces have been made with nice design and plants and such. Some are old and dingy, and impacts mood</a:t>
            </a:r>
            <a:r>
              <a:rPr lang="en-GB" sz="2000" dirty="0">
                <a:latin typeface="Arial" panose="020B0604020202020204" pitchFamily="34" charset="0"/>
                <a:cs typeface="Arial" panose="020B0604020202020204" pitchFamily="34" charset="0"/>
              </a:rPr>
              <a:t>.”</a:t>
            </a:r>
          </a:p>
          <a:p>
            <a:endParaRPr lang="en-GB" sz="2000" dirty="0"/>
          </a:p>
          <a:p>
            <a:endParaRPr lang="en-GB" sz="2000" dirty="0"/>
          </a:p>
        </p:txBody>
      </p:sp>
    </p:spTree>
    <p:extLst>
      <p:ext uri="{BB962C8B-B14F-4D97-AF65-F5344CB8AC3E}">
        <p14:creationId xmlns:p14="http://schemas.microsoft.com/office/powerpoint/2010/main" val="335419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D0D7B791-5C78-2D39-85BE-C20C3306A56F}"/>
              </a:ext>
            </a:extLst>
          </p:cNvPr>
          <p:cNvGraphicFramePr>
            <a:graphicFrameLocks/>
          </p:cNvGraphicFramePr>
          <p:nvPr>
            <p:extLst>
              <p:ext uri="{D42A27DB-BD31-4B8C-83A1-F6EECF244321}">
                <p14:modId xmlns:p14="http://schemas.microsoft.com/office/powerpoint/2010/main" val="3829803272"/>
              </p:ext>
            </p:extLst>
          </p:nvPr>
        </p:nvGraphicFramePr>
        <p:xfrm>
          <a:off x="643467" y="250372"/>
          <a:ext cx="10905066" cy="63790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50952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029D5AD-8348-4446-B191-6A9B6FE03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A3F395A2-2B64-4749-BD93-2F159C7E1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rgbClr val="E6E6E6"/>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5CF0135B-EAB8-4CA0-896C-2D897ECD2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22A2928-A3D6-6D4B-28B1-A1424C677206}"/>
              </a:ext>
            </a:extLst>
          </p:cNvPr>
          <p:cNvSpPr>
            <a:spLocks noGrp="1"/>
          </p:cNvSpPr>
          <p:nvPr>
            <p:ph type="title"/>
          </p:nvPr>
        </p:nvSpPr>
        <p:spPr>
          <a:xfrm>
            <a:off x="838200" y="253397"/>
            <a:ext cx="10515600" cy="1273233"/>
          </a:xfrm>
        </p:spPr>
        <p:txBody>
          <a:bodyPr>
            <a:normAutofit/>
          </a:bodyPr>
          <a:lstStyle/>
          <a:p>
            <a:r>
              <a:rPr lang="en-GB" sz="3600" dirty="0">
                <a:latin typeface="Arial" panose="020B0604020202020204" pitchFamily="34" charset="0"/>
                <a:cs typeface="Arial" panose="020B0604020202020204" pitchFamily="34" charset="0"/>
              </a:rPr>
              <a:t>Key responses from question two - </a:t>
            </a:r>
            <a:r>
              <a:rPr lang="en-GB" sz="3600" dirty="0">
                <a:solidFill>
                  <a:schemeClr val="tx1"/>
                </a:solidFill>
                <a:latin typeface="Arial" panose="020B0604020202020204" pitchFamily="34" charset="0"/>
                <a:cs typeface="Arial" panose="020B0604020202020204" pitchFamily="34" charset="0"/>
              </a:rPr>
              <a:t>Where would you go for </a:t>
            </a:r>
            <a:r>
              <a:rPr lang="en-GB" sz="3600" b="1" dirty="0">
                <a:solidFill>
                  <a:schemeClr val="tx1"/>
                </a:solidFill>
                <a:latin typeface="Arial" panose="020B0604020202020204" pitchFamily="34" charset="0"/>
                <a:cs typeface="Arial" panose="020B0604020202020204" pitchFamily="34" charset="0"/>
              </a:rPr>
              <a:t>information</a:t>
            </a:r>
            <a:r>
              <a:rPr lang="en-GB" sz="3600" b="0" dirty="0">
                <a:solidFill>
                  <a:schemeClr val="tx1"/>
                </a:solidFill>
                <a:latin typeface="Arial" panose="020B0604020202020204" pitchFamily="34" charset="0"/>
                <a:cs typeface="Arial" panose="020B0604020202020204" pitchFamily="34" charset="0"/>
              </a:rPr>
              <a:t> about your mental health?</a:t>
            </a:r>
            <a:endParaRPr lang="en-GB" sz="3600"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92C3387C-D24F-4737-8A37-1DC5CFF09C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Rectangle: Rounded Corners 3">
            <a:extLst>
              <a:ext uri="{FF2B5EF4-FFF2-40B4-BE49-F238E27FC236}">
                <a16:creationId xmlns:a16="http://schemas.microsoft.com/office/drawing/2014/main" id="{A52E727D-7194-41D8-AC40-530585179930}"/>
              </a:ext>
            </a:extLst>
          </p:cNvPr>
          <p:cNvSpPr/>
          <p:nvPr/>
        </p:nvSpPr>
        <p:spPr>
          <a:xfrm>
            <a:off x="838200" y="3603171"/>
            <a:ext cx="10428514" cy="664029"/>
          </a:xfrm>
          <a:prstGeom prst="roundRect">
            <a:avLst/>
          </a:prstGeom>
          <a:ln w="28575">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5" name="Rectangle: Rounded Corners 4">
            <a:extLst>
              <a:ext uri="{FF2B5EF4-FFF2-40B4-BE49-F238E27FC236}">
                <a16:creationId xmlns:a16="http://schemas.microsoft.com/office/drawing/2014/main" id="{05D15232-4330-A9A4-CC92-036091AB85DE}"/>
              </a:ext>
            </a:extLst>
          </p:cNvPr>
          <p:cNvSpPr/>
          <p:nvPr/>
        </p:nvSpPr>
        <p:spPr>
          <a:xfrm>
            <a:off x="838200" y="4520597"/>
            <a:ext cx="10428514" cy="664029"/>
          </a:xfrm>
          <a:prstGeom prst="roundRect">
            <a:avLst/>
          </a:prstGeom>
          <a:ln w="28575">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6" name="Rectangle: Rounded Corners 5">
            <a:extLst>
              <a:ext uri="{FF2B5EF4-FFF2-40B4-BE49-F238E27FC236}">
                <a16:creationId xmlns:a16="http://schemas.microsoft.com/office/drawing/2014/main" id="{0D410227-11D9-F06B-1706-C1BD76577136}"/>
              </a:ext>
            </a:extLst>
          </p:cNvPr>
          <p:cNvSpPr/>
          <p:nvPr/>
        </p:nvSpPr>
        <p:spPr>
          <a:xfrm>
            <a:off x="838200" y="5385358"/>
            <a:ext cx="10428514" cy="664029"/>
          </a:xfrm>
          <a:prstGeom prst="roundRect">
            <a:avLst/>
          </a:prstGeom>
          <a:ln w="28575">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8F3F6A09-ACBD-3D0C-E9DF-A23B7D9298C8}"/>
              </a:ext>
            </a:extLst>
          </p:cNvPr>
          <p:cNvSpPr>
            <a:spLocks noGrp="1"/>
          </p:cNvSpPr>
          <p:nvPr>
            <p:ph idx="1"/>
          </p:nvPr>
        </p:nvSpPr>
        <p:spPr>
          <a:xfrm>
            <a:off x="838200" y="2152998"/>
            <a:ext cx="10515600" cy="4019202"/>
          </a:xfrm>
        </p:spPr>
        <p:txBody>
          <a:bodyPr>
            <a:normAutofit/>
          </a:bodyPr>
          <a:lstStyle/>
          <a:p>
            <a:r>
              <a:rPr lang="en-GB" sz="1800" dirty="0">
                <a:latin typeface="Arial" panose="020B0604020202020204" pitchFamily="34" charset="0"/>
                <a:cs typeface="Arial" panose="020B0604020202020204" pitchFamily="34" charset="0"/>
              </a:rPr>
              <a:t>2 people said they would only go to their GP if they couldn’t get the information from the internet </a:t>
            </a:r>
          </a:p>
          <a:p>
            <a:r>
              <a:rPr lang="en-GB" sz="1800" dirty="0">
                <a:latin typeface="Arial" panose="020B0604020202020204" pitchFamily="34" charset="0"/>
                <a:cs typeface="Arial" panose="020B0604020202020204" pitchFamily="34" charset="0"/>
              </a:rPr>
              <a:t>2 would avoid going to the GP or NHS altogether, only using online options including ChatGPT</a:t>
            </a:r>
          </a:p>
          <a:p>
            <a:r>
              <a:rPr lang="en-GB" sz="1800" dirty="0">
                <a:latin typeface="Arial" panose="020B0604020202020204" pitchFamily="34" charset="0"/>
                <a:cs typeface="Arial" panose="020B0604020202020204" pitchFamily="34" charset="0"/>
              </a:rPr>
              <a:t>2 people said they would specifically seek out accounts from people with lived experience online</a:t>
            </a:r>
          </a:p>
          <a:p>
            <a:endParaRPr lang="en-GB" sz="18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a:t>
            </a:r>
            <a:r>
              <a:rPr lang="en-GB" sz="1800" i="1" dirty="0">
                <a:latin typeface="Arial" panose="020B0604020202020204" pitchFamily="34" charset="0"/>
                <a:cs typeface="Arial" panose="020B0604020202020204" pitchFamily="34" charset="0"/>
              </a:rPr>
              <a:t>The internet, It seems to be that you need to have fully done your own research to advocate for yourself to get a referral into any of the right pathways</a:t>
            </a:r>
            <a:r>
              <a:rPr lang="en-GB" sz="1800" dirty="0">
                <a:latin typeface="Arial" panose="020B0604020202020204" pitchFamily="34" charset="0"/>
                <a:cs typeface="Arial" panose="020B0604020202020204" pitchFamily="34" charset="0"/>
              </a:rPr>
              <a:t>”</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a:t>
            </a:r>
            <a:r>
              <a:rPr lang="en-GB" sz="1800" i="1" dirty="0">
                <a:latin typeface="Arial" panose="020B0604020202020204" pitchFamily="34" charset="0"/>
                <a:cs typeface="Arial" panose="020B0604020202020204" pitchFamily="34" charset="0"/>
              </a:rPr>
              <a:t>No idea at the moment as GP and services seem to not know what is available or where to go</a:t>
            </a:r>
            <a:r>
              <a:rPr lang="en-GB" sz="1800" dirty="0">
                <a:latin typeface="Arial" panose="020B0604020202020204" pitchFamily="34" charset="0"/>
                <a:cs typeface="Arial" panose="020B0604020202020204" pitchFamily="34" charset="0"/>
              </a:rPr>
              <a:t>”</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a:t>
            </a:r>
            <a:r>
              <a:rPr lang="en-GB" sz="1800" i="1" dirty="0">
                <a:latin typeface="Arial" panose="020B0604020202020204" pitchFamily="34" charset="0"/>
                <a:cs typeface="Arial" panose="020B0604020202020204" pitchFamily="34" charset="0"/>
              </a:rPr>
              <a:t>NHS website can be helpful but also has a lot of outdated information and stigma about some mental health conditions</a:t>
            </a:r>
            <a:r>
              <a:rPr lang="en-GB" sz="1800" dirty="0">
                <a:latin typeface="Arial" panose="020B0604020202020204" pitchFamily="34" charset="0"/>
                <a:cs typeface="Arial" panose="020B0604020202020204" pitchFamily="34" charset="0"/>
              </a:rPr>
              <a:t>.“</a:t>
            </a:r>
          </a:p>
          <a:p>
            <a:endParaRPr lang="en-GB" sz="1700" dirty="0"/>
          </a:p>
        </p:txBody>
      </p:sp>
    </p:spTree>
    <p:extLst>
      <p:ext uri="{BB962C8B-B14F-4D97-AF65-F5344CB8AC3E}">
        <p14:creationId xmlns:p14="http://schemas.microsoft.com/office/powerpoint/2010/main" val="2728887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F9BB8505-B178-C808-CE25-6632134DE159}"/>
              </a:ext>
            </a:extLst>
          </p:cNvPr>
          <p:cNvGraphicFramePr>
            <a:graphicFrameLocks/>
          </p:cNvGraphicFramePr>
          <p:nvPr>
            <p:extLst>
              <p:ext uri="{D42A27DB-BD31-4B8C-83A1-F6EECF244321}">
                <p14:modId xmlns:p14="http://schemas.microsoft.com/office/powerpoint/2010/main" val="1870555166"/>
              </p:ext>
            </p:extLst>
          </p:nvPr>
        </p:nvGraphicFramePr>
        <p:xfrm>
          <a:off x="643467" y="272143"/>
          <a:ext cx="10905066" cy="63137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08389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029D5AD-8348-4446-B191-6A9B6FE03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A3F395A2-2B64-4749-BD93-2F159C7E1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rgbClr val="E6E6E6"/>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5CF0135B-EAB8-4CA0-896C-2D897ECD2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BB53BB-B491-F111-3CCF-3505CF03FA99}"/>
              </a:ext>
            </a:extLst>
          </p:cNvPr>
          <p:cNvSpPr>
            <a:spLocks noGrp="1"/>
          </p:cNvSpPr>
          <p:nvPr>
            <p:ph type="title"/>
          </p:nvPr>
        </p:nvSpPr>
        <p:spPr>
          <a:xfrm>
            <a:off x="838200" y="253397"/>
            <a:ext cx="10515600" cy="1273233"/>
          </a:xfrm>
        </p:spPr>
        <p:txBody>
          <a:bodyPr>
            <a:normAutofit fontScale="90000"/>
          </a:bodyPr>
          <a:lstStyle/>
          <a:p>
            <a:r>
              <a:rPr lang="en-GB" sz="4000" dirty="0">
                <a:latin typeface="Arial" panose="020B0604020202020204" pitchFamily="34" charset="0"/>
                <a:cs typeface="Arial" panose="020B0604020202020204" pitchFamily="34" charset="0"/>
              </a:rPr>
              <a:t>Key responses from question three - </a:t>
            </a:r>
            <a:r>
              <a:rPr lang="en-US" sz="4000" dirty="0">
                <a:solidFill>
                  <a:schemeClr val="tx1"/>
                </a:solidFill>
                <a:latin typeface="Arial" panose="020B0604020202020204" pitchFamily="34" charset="0"/>
                <a:cs typeface="Arial" panose="020B0604020202020204" pitchFamily="34" charset="0"/>
              </a:rPr>
              <a:t>Where would you go for </a:t>
            </a:r>
            <a:r>
              <a:rPr lang="en-US" sz="4000" b="1" dirty="0">
                <a:solidFill>
                  <a:schemeClr val="tx1"/>
                </a:solidFill>
                <a:latin typeface="Arial" panose="020B0604020202020204" pitchFamily="34" charset="0"/>
                <a:cs typeface="Arial" panose="020B0604020202020204" pitchFamily="34" charset="0"/>
              </a:rPr>
              <a:t>advice</a:t>
            </a:r>
            <a:r>
              <a:rPr lang="en-US" sz="4000" dirty="0">
                <a:solidFill>
                  <a:schemeClr val="tx1"/>
                </a:solidFill>
                <a:latin typeface="Arial" panose="020B0604020202020204" pitchFamily="34" charset="0"/>
                <a:cs typeface="Arial" panose="020B0604020202020204" pitchFamily="34" charset="0"/>
              </a:rPr>
              <a:t> about your mental health?</a:t>
            </a:r>
            <a:endParaRPr lang="en-GB" sz="4000"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92C3387C-D24F-4737-8A37-1DC5CFF09C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Rectangle: Rounded Corners 3">
            <a:extLst>
              <a:ext uri="{FF2B5EF4-FFF2-40B4-BE49-F238E27FC236}">
                <a16:creationId xmlns:a16="http://schemas.microsoft.com/office/drawing/2014/main" id="{7F2703B7-6F1B-D877-C6FA-C3C777AD1F23}"/>
              </a:ext>
            </a:extLst>
          </p:cNvPr>
          <p:cNvSpPr/>
          <p:nvPr/>
        </p:nvSpPr>
        <p:spPr>
          <a:xfrm>
            <a:off x="914400" y="4844143"/>
            <a:ext cx="6313714" cy="424543"/>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Rounded Corners 4">
            <a:extLst>
              <a:ext uri="{FF2B5EF4-FFF2-40B4-BE49-F238E27FC236}">
                <a16:creationId xmlns:a16="http://schemas.microsoft.com/office/drawing/2014/main" id="{BE501D59-663E-FDEA-01E3-15174E8DDC80}"/>
              </a:ext>
            </a:extLst>
          </p:cNvPr>
          <p:cNvSpPr/>
          <p:nvPr/>
        </p:nvSpPr>
        <p:spPr>
          <a:xfrm>
            <a:off x="911352" y="5557158"/>
            <a:ext cx="9503229" cy="511628"/>
          </a:xfrm>
          <a:prstGeom prst="round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B50E21EA-6FB6-85FE-2CDA-AAA4298A6220}"/>
              </a:ext>
            </a:extLst>
          </p:cNvPr>
          <p:cNvSpPr>
            <a:spLocks noGrp="1"/>
          </p:cNvSpPr>
          <p:nvPr>
            <p:ph idx="1"/>
          </p:nvPr>
        </p:nvSpPr>
        <p:spPr>
          <a:xfrm>
            <a:off x="838200" y="2144119"/>
            <a:ext cx="10515600" cy="4028081"/>
          </a:xfrm>
        </p:spPr>
        <p:txBody>
          <a:bodyPr>
            <a:normAutofit lnSpcReduction="10000"/>
          </a:bodyPr>
          <a:lstStyle/>
          <a:p>
            <a:pPr marL="0" indent="0">
              <a:buNone/>
            </a:pPr>
            <a:r>
              <a:rPr lang="en-GB" sz="1800" dirty="0">
                <a:latin typeface="Arial" panose="020B0604020202020204" pitchFamily="34" charset="0"/>
                <a:cs typeface="Arial" panose="020B0604020202020204" pitchFamily="34" charset="0"/>
              </a:rPr>
              <a:t>Twice as many people would go to mental health services for advice than for information</a:t>
            </a:r>
          </a:p>
          <a:p>
            <a:pPr lvl="1"/>
            <a:r>
              <a:rPr lang="en-GB" sz="1800" dirty="0">
                <a:latin typeface="Arial" panose="020B0604020202020204" pitchFamily="34" charset="0"/>
                <a:cs typeface="Arial" panose="020B0604020202020204" pitchFamily="34" charset="0"/>
              </a:rPr>
              <a:t>Counsellors, therapists, care co-ordinators, psychologists or psychiatrists were all mentioned</a:t>
            </a:r>
          </a:p>
          <a:p>
            <a:pPr lvl="1"/>
            <a:r>
              <a:rPr lang="en-GB" sz="1800" dirty="0">
                <a:latin typeface="Arial" panose="020B0604020202020204" pitchFamily="34" charset="0"/>
                <a:cs typeface="Arial" panose="020B0604020202020204" pitchFamily="34" charset="0"/>
              </a:rPr>
              <a:t>Several people said they would search for a private therapist</a:t>
            </a:r>
          </a:p>
          <a:p>
            <a:pPr marL="0" indent="0">
              <a:buNone/>
            </a:pPr>
            <a:endParaRPr lang="en-GB" sz="22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More people would go to their GP (54 rather than 31), but some still felt they might not get an appropriate response</a:t>
            </a:r>
          </a:p>
          <a:p>
            <a:pPr lvl="1"/>
            <a:r>
              <a:rPr lang="en-GB" sz="1800" dirty="0">
                <a:latin typeface="Arial" panose="020B0604020202020204" pitchFamily="34" charset="0"/>
                <a:cs typeface="Arial" panose="020B0604020202020204" pitchFamily="34" charset="0"/>
              </a:rPr>
              <a:t>One person would only go to their GP if feeling very unwell, for referral back to psychiatric services</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a:t>
            </a:r>
            <a:r>
              <a:rPr lang="en-GB" sz="1800" i="1" dirty="0">
                <a:latin typeface="Arial" panose="020B0604020202020204" pitchFamily="34" charset="0"/>
                <a:cs typeface="Arial" panose="020B0604020202020204" pitchFamily="34" charset="0"/>
              </a:rPr>
              <a:t>Visit my GP, get a referral and wait, maybe seen maybe not</a:t>
            </a:r>
            <a:r>
              <a:rPr lang="en-GB" sz="1800" dirty="0">
                <a:latin typeface="Arial" panose="020B0604020202020204" pitchFamily="34" charset="0"/>
                <a:cs typeface="Arial" panose="020B0604020202020204" pitchFamily="34" charset="0"/>
              </a:rPr>
              <a:t>.”</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a:t>
            </a:r>
            <a:r>
              <a:rPr lang="en-GB" sz="1800" i="1" dirty="0">
                <a:latin typeface="Arial" panose="020B0604020202020204" pitchFamily="34" charset="0"/>
                <a:cs typeface="Arial" panose="020B0604020202020204" pitchFamily="34" charset="0"/>
              </a:rPr>
              <a:t>No idea. I ring the helplines and get directed to online forms. I don’t have the energy to keep repeatedly filling in forms</a:t>
            </a:r>
            <a:r>
              <a:rPr lang="en-GB" sz="1800" dirty="0">
                <a:latin typeface="Arial" panose="020B0604020202020204" pitchFamily="34" charset="0"/>
                <a:cs typeface="Arial" panose="020B0604020202020204" pitchFamily="34" charset="0"/>
              </a:rPr>
              <a:t>”</a:t>
            </a:r>
          </a:p>
          <a:p>
            <a:pPr marL="0" indent="0">
              <a:buNone/>
            </a:pPr>
            <a:endParaRPr lang="en-GB" sz="1700" dirty="0"/>
          </a:p>
        </p:txBody>
      </p:sp>
    </p:spTree>
    <p:extLst>
      <p:ext uri="{BB962C8B-B14F-4D97-AF65-F5344CB8AC3E}">
        <p14:creationId xmlns:p14="http://schemas.microsoft.com/office/powerpoint/2010/main" val="3320955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88275794-169F-8B42-6099-E8615AA19ABD}"/>
              </a:ext>
            </a:extLst>
          </p:cNvPr>
          <p:cNvGraphicFramePr>
            <a:graphicFrameLocks/>
          </p:cNvGraphicFramePr>
          <p:nvPr>
            <p:extLst>
              <p:ext uri="{D42A27DB-BD31-4B8C-83A1-F6EECF244321}">
                <p14:modId xmlns:p14="http://schemas.microsoft.com/office/powerpoint/2010/main" val="1783233656"/>
              </p:ext>
            </p:extLst>
          </p:nvPr>
        </p:nvGraphicFramePr>
        <p:xfrm>
          <a:off x="643467" y="315686"/>
          <a:ext cx="10905066" cy="62048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37098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2029D5AD-8348-4446-B191-6A9B6FE03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Freeform: Shape 23">
            <a:extLst>
              <a:ext uri="{FF2B5EF4-FFF2-40B4-BE49-F238E27FC236}">
                <a16:creationId xmlns:a16="http://schemas.microsoft.com/office/drawing/2014/main" id="{A3F395A2-2B64-4749-BD93-2F159C7E1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rgbClr val="E6E6E6"/>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6" name="Freeform: Shape 25">
            <a:extLst>
              <a:ext uri="{FF2B5EF4-FFF2-40B4-BE49-F238E27FC236}">
                <a16:creationId xmlns:a16="http://schemas.microsoft.com/office/drawing/2014/main" id="{5CF0135B-EAB8-4CA0-896C-2D897ECD2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F956A67-0BD3-4DAE-CA3D-39F473F9F3C8}"/>
              </a:ext>
            </a:extLst>
          </p:cNvPr>
          <p:cNvSpPr>
            <a:spLocks noGrp="1"/>
          </p:cNvSpPr>
          <p:nvPr>
            <p:ph type="title"/>
          </p:nvPr>
        </p:nvSpPr>
        <p:spPr>
          <a:xfrm>
            <a:off x="838200" y="253397"/>
            <a:ext cx="10515600" cy="1538827"/>
          </a:xfrm>
        </p:spPr>
        <p:txBody>
          <a:bodyPr>
            <a:normAutofit fontScale="90000"/>
          </a:bodyPr>
          <a:lstStyle/>
          <a:p>
            <a:r>
              <a:rPr lang="en-GB" sz="4000" dirty="0">
                <a:latin typeface="Arial" panose="020B0604020202020204" pitchFamily="34" charset="0"/>
                <a:cs typeface="Arial" panose="020B0604020202020204" pitchFamily="34" charset="0"/>
              </a:rPr>
              <a:t>Key responses from question four - Where would you go for </a:t>
            </a:r>
            <a:r>
              <a:rPr lang="en-GB" sz="4000" b="1" dirty="0">
                <a:latin typeface="Arial" panose="020B0604020202020204" pitchFamily="34" charset="0"/>
                <a:cs typeface="Arial" panose="020B0604020202020204" pitchFamily="34" charset="0"/>
              </a:rPr>
              <a:t>help or support</a:t>
            </a:r>
            <a:r>
              <a:rPr lang="en-GB" sz="4000" dirty="0">
                <a:latin typeface="Arial" panose="020B0604020202020204" pitchFamily="34" charset="0"/>
                <a:cs typeface="Arial" panose="020B0604020202020204" pitchFamily="34" charset="0"/>
              </a:rPr>
              <a:t> with your mental health?</a:t>
            </a:r>
          </a:p>
        </p:txBody>
      </p:sp>
      <p:sp>
        <p:nvSpPr>
          <p:cNvPr id="28" name="Rectangle 27">
            <a:extLst>
              <a:ext uri="{FF2B5EF4-FFF2-40B4-BE49-F238E27FC236}">
                <a16:creationId xmlns:a16="http://schemas.microsoft.com/office/drawing/2014/main" id="{92C3387C-D24F-4737-8A37-1DC5CFF09C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D03CA4FA-A5FD-BF36-E387-CE7DAB9E5D32}"/>
              </a:ext>
            </a:extLst>
          </p:cNvPr>
          <p:cNvSpPr>
            <a:spLocks noGrp="1"/>
          </p:cNvSpPr>
          <p:nvPr>
            <p:ph idx="1"/>
          </p:nvPr>
        </p:nvSpPr>
        <p:spPr>
          <a:xfrm>
            <a:off x="838200" y="2152998"/>
            <a:ext cx="10515600" cy="4019202"/>
          </a:xfrm>
        </p:spPr>
        <p:txBody>
          <a:bodyPr>
            <a:normAutofit/>
          </a:bodyPr>
          <a:lstStyle/>
          <a:p>
            <a:pPr marL="0" indent="0">
              <a:buNone/>
            </a:pPr>
            <a:r>
              <a:rPr lang="en-GB" sz="2000" dirty="0">
                <a:latin typeface="Arial" panose="020B0604020202020204" pitchFamily="34" charset="0"/>
                <a:cs typeface="Arial" panose="020B0604020202020204" pitchFamily="34" charset="0"/>
              </a:rPr>
              <a:t>Many more people mentioned specific mental health services:</a:t>
            </a:r>
          </a:p>
          <a:p>
            <a:r>
              <a:rPr lang="en-GB" sz="2000" dirty="0">
                <a:latin typeface="Arial" panose="020B0604020202020204" pitchFamily="34" charset="0"/>
                <a:cs typeface="Arial" panose="020B0604020202020204" pitchFamily="34" charset="0"/>
              </a:rPr>
              <a:t>2 people would go to the Safe Haven</a:t>
            </a:r>
          </a:p>
          <a:p>
            <a:r>
              <a:rPr lang="en-GB" sz="2000" dirty="0">
                <a:latin typeface="Arial" panose="020B0604020202020204" pitchFamily="34" charset="0"/>
                <a:cs typeface="Arial" panose="020B0604020202020204" pitchFamily="34" charset="0"/>
              </a:rPr>
              <a:t>6 would use Samaritans or Shout</a:t>
            </a:r>
          </a:p>
          <a:p>
            <a:r>
              <a:rPr lang="en-GB" sz="2000" dirty="0">
                <a:latin typeface="Arial" panose="020B0604020202020204" pitchFamily="34" charset="0"/>
                <a:cs typeface="Arial" panose="020B0604020202020204" pitchFamily="34" charset="0"/>
              </a:rPr>
              <a:t>2 would use the Service User Network (SUN)</a:t>
            </a:r>
          </a:p>
          <a:p>
            <a:r>
              <a:rPr lang="en-GB" sz="2000" dirty="0">
                <a:latin typeface="Arial" panose="020B0604020202020204" pitchFamily="34" charset="0"/>
                <a:cs typeface="Arial" panose="020B0604020202020204" pitchFamily="34" charset="0"/>
              </a:rPr>
              <a:t>1 would use the Crisis Line</a:t>
            </a:r>
          </a:p>
          <a:p>
            <a:r>
              <a:rPr lang="en-GB" sz="2000" dirty="0">
                <a:latin typeface="Arial" panose="020B0604020202020204" pitchFamily="34" charset="0"/>
                <a:cs typeface="Arial" panose="020B0604020202020204" pitchFamily="34" charset="0"/>
              </a:rPr>
              <a:t>1 would call 999</a:t>
            </a:r>
          </a:p>
          <a:p>
            <a:r>
              <a:rPr lang="en-GB" sz="2000" dirty="0">
                <a:latin typeface="Arial" panose="020B0604020202020204" pitchFamily="34" charset="0"/>
                <a:cs typeface="Arial" panose="020B0604020202020204" pitchFamily="34" charset="0"/>
              </a:rPr>
              <a:t>2 would attend A&amp;E</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4 people would not ask anyone for help or support</a:t>
            </a:r>
          </a:p>
        </p:txBody>
      </p:sp>
    </p:spTree>
    <p:extLst>
      <p:ext uri="{BB962C8B-B14F-4D97-AF65-F5344CB8AC3E}">
        <p14:creationId xmlns:p14="http://schemas.microsoft.com/office/powerpoint/2010/main" val="20009488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4BA4CB4-F216-43AA-8562-E5D284B22170}"/>
              </a:ext>
            </a:extLst>
          </p:cNvPr>
          <p:cNvSpPr>
            <a:spLocks noGrp="1"/>
          </p:cNvSpPr>
          <p:nvPr>
            <p:ph type="title"/>
          </p:nvPr>
        </p:nvSpPr>
        <p:spPr>
          <a:xfrm>
            <a:off x="1115568" y="548640"/>
            <a:ext cx="10168128" cy="1179576"/>
          </a:xfrm>
        </p:spPr>
        <p:txBody>
          <a:bodyPr>
            <a:normAutofit/>
          </a:bodyPr>
          <a:lstStyle/>
          <a:p>
            <a:r>
              <a:rPr lang="en-GB" sz="4000" dirty="0">
                <a:latin typeface="Arial" panose="020B0604020202020204" pitchFamily="34" charset="0"/>
                <a:cs typeface="Arial" panose="020B0604020202020204" pitchFamily="34" charset="0"/>
              </a:rPr>
              <a:t>Selected quotes from question four</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A9817289-044F-253B-A691-363680BB86A5}"/>
              </a:ext>
            </a:extLst>
          </p:cNvPr>
          <p:cNvSpPr>
            <a:spLocks noGrp="1"/>
          </p:cNvSpPr>
          <p:nvPr>
            <p:ph idx="1"/>
          </p:nvPr>
        </p:nvSpPr>
        <p:spPr>
          <a:xfrm>
            <a:off x="1115568" y="2188029"/>
            <a:ext cx="10168128" cy="3988934"/>
          </a:xfrm>
        </p:spPr>
        <p:txBody>
          <a:bodyPr>
            <a:normAutofit/>
          </a:bodyPr>
          <a:lstStyle/>
          <a:p>
            <a:pPr marL="0" indent="0">
              <a:buNone/>
            </a:pPr>
            <a:r>
              <a:rPr lang="en-GB" sz="2000" dirty="0">
                <a:latin typeface="Arial" panose="020B0604020202020204" pitchFamily="34" charset="0"/>
                <a:cs typeface="Arial" panose="020B0604020202020204" pitchFamily="34" charset="0"/>
              </a:rPr>
              <a:t>“</a:t>
            </a:r>
            <a:r>
              <a:rPr lang="en-GB" sz="2000" i="1" dirty="0">
                <a:latin typeface="Arial" panose="020B0604020202020204" pitchFamily="34" charset="0"/>
                <a:cs typeface="Arial" panose="020B0604020202020204" pitchFamily="34" charset="0"/>
              </a:rPr>
              <a:t>I pay privately for therapy - because the NHS only offers 12 weeks max and that doesn't even scratch the surface when you are dealing with complex long term conditions like personality disorder and dissociative identity disorder</a:t>
            </a:r>
            <a:r>
              <a:rPr lang="en-GB" sz="2000" dirty="0">
                <a:latin typeface="Arial" panose="020B0604020202020204" pitchFamily="34" charset="0"/>
                <a:cs typeface="Arial" panose="020B0604020202020204" pitchFamily="34" charset="0"/>
              </a:rPr>
              <a:t>.”</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a:t>
            </a:r>
            <a:r>
              <a:rPr lang="en-GB" sz="2000" i="1" dirty="0">
                <a:latin typeface="Arial" panose="020B0604020202020204" pitchFamily="34" charset="0"/>
                <a:cs typeface="Arial" panose="020B0604020202020204" pitchFamily="34" charset="0"/>
              </a:rPr>
              <a:t>Friends and family or suffer alone rather than mental health services</a:t>
            </a:r>
            <a:r>
              <a:rPr lang="en-GB" sz="2000" dirty="0">
                <a:latin typeface="Arial" panose="020B0604020202020204" pitchFamily="34" charset="0"/>
                <a:cs typeface="Arial" panose="020B0604020202020204" pitchFamily="34" charset="0"/>
              </a:rPr>
              <a:t>”</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a:t>
            </a:r>
            <a:r>
              <a:rPr lang="en-GB" sz="2000" i="1" dirty="0">
                <a:latin typeface="Arial" panose="020B0604020202020204" pitchFamily="34" charset="0"/>
                <a:cs typeface="Arial" panose="020B0604020202020204" pitchFamily="34" charset="0"/>
              </a:rPr>
              <a:t>To be honest I have given up, I just try to get by</a:t>
            </a:r>
            <a:r>
              <a:rPr lang="en-GB" sz="2000" dirty="0">
                <a:latin typeface="Arial" panose="020B0604020202020204" pitchFamily="34" charset="0"/>
                <a:cs typeface="Arial" panose="020B0604020202020204" pitchFamily="34" charset="0"/>
              </a:rPr>
              <a:t>”</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a:t>
            </a:r>
            <a:r>
              <a:rPr lang="en-GB" sz="2000" i="1" dirty="0">
                <a:latin typeface="Arial" panose="020B0604020202020204" pitchFamily="34" charset="0"/>
                <a:cs typeface="Arial" panose="020B0604020202020204" pitchFamily="34" charset="0"/>
              </a:rPr>
              <a:t>My GP, the difficulty is accessing the help and support as waiting times are long 8-12 weeks for CBT or counselling but to see a Dr is not easy. Seriously unwell try A&amp;E or call 999</a:t>
            </a:r>
            <a:r>
              <a:rPr lang="en-GB" sz="2000" dirty="0">
                <a:latin typeface="Arial" panose="020B0604020202020204" pitchFamily="34" charset="0"/>
                <a:cs typeface="Arial" panose="020B0604020202020204" pitchFamily="34" charset="0"/>
              </a:rPr>
              <a:t>.”</a:t>
            </a:r>
          </a:p>
          <a:p>
            <a:pPr marL="0" indent="0">
              <a:buNone/>
            </a:pPr>
            <a:endParaRPr lang="en-GB" sz="1900" dirty="0"/>
          </a:p>
          <a:p>
            <a:endParaRPr lang="en-GB" sz="1900" dirty="0"/>
          </a:p>
          <a:p>
            <a:endParaRPr lang="en-GB" sz="1900" dirty="0"/>
          </a:p>
        </p:txBody>
      </p:sp>
    </p:spTree>
    <p:extLst>
      <p:ext uri="{BB962C8B-B14F-4D97-AF65-F5344CB8AC3E}">
        <p14:creationId xmlns:p14="http://schemas.microsoft.com/office/powerpoint/2010/main" val="1820547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D7E188EF-160A-5C17-B885-EE1D46C06C5F}"/>
              </a:ext>
            </a:extLst>
          </p:cNvPr>
          <p:cNvGraphicFramePr>
            <a:graphicFrameLocks/>
          </p:cNvGraphicFramePr>
          <p:nvPr>
            <p:extLst>
              <p:ext uri="{D42A27DB-BD31-4B8C-83A1-F6EECF244321}">
                <p14:modId xmlns:p14="http://schemas.microsoft.com/office/powerpoint/2010/main" val="663917817"/>
              </p:ext>
            </p:extLst>
          </p:nvPr>
        </p:nvGraphicFramePr>
        <p:xfrm>
          <a:off x="643467" y="293914"/>
          <a:ext cx="10905066" cy="63354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01513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238A596-C8A7-4C61-8DB3-628C82BE6AE7}"/>
              </a:ext>
            </a:extLst>
          </p:cNvPr>
          <p:cNvSpPr>
            <a:spLocks noGrp="1"/>
          </p:cNvSpPr>
          <p:nvPr>
            <p:ph type="title"/>
          </p:nvPr>
        </p:nvSpPr>
        <p:spPr>
          <a:xfrm>
            <a:off x="1115568" y="548640"/>
            <a:ext cx="10168128" cy="1179576"/>
          </a:xfrm>
        </p:spPr>
        <p:txBody>
          <a:bodyPr>
            <a:normAutofit/>
          </a:bodyPr>
          <a:lstStyle/>
          <a:p>
            <a:r>
              <a:rPr lang="en-GB" sz="4000" dirty="0">
                <a:latin typeface="Arial" panose="020B0604020202020204" pitchFamily="34" charset="0"/>
                <a:cs typeface="Arial" panose="020B0604020202020204" pitchFamily="34" charset="0"/>
              </a:rPr>
              <a:t>Survey Overview</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ACF90BE-BA6D-7271-8024-DD3AC21F52BA}"/>
              </a:ext>
            </a:extLst>
          </p:cNvPr>
          <p:cNvSpPr>
            <a:spLocks noGrp="1"/>
          </p:cNvSpPr>
          <p:nvPr>
            <p:ph idx="1"/>
          </p:nvPr>
        </p:nvSpPr>
        <p:spPr>
          <a:xfrm>
            <a:off x="1115568" y="2416629"/>
            <a:ext cx="10168128" cy="3760334"/>
          </a:xfrm>
        </p:spPr>
        <p:txBody>
          <a:bodyPr>
            <a:noAutofit/>
          </a:bodyPr>
          <a:lstStyle/>
          <a:p>
            <a:r>
              <a:rPr lang="en-GB" sz="2400" dirty="0">
                <a:latin typeface="Arial" panose="020B0604020202020204" pitchFamily="34" charset="0"/>
                <a:cs typeface="Arial" panose="020B0604020202020204" pitchFamily="34" charset="0"/>
              </a:rPr>
              <a:t>If you could change one thing about mental health services, what would it be?</a:t>
            </a:r>
          </a:p>
          <a:p>
            <a:r>
              <a:rPr lang="en-GB" sz="2400" dirty="0">
                <a:latin typeface="Arial" panose="020B0604020202020204" pitchFamily="34" charset="0"/>
                <a:cs typeface="Arial" panose="020B0604020202020204" pitchFamily="34" charset="0"/>
              </a:rPr>
              <a:t>Where would you go for </a:t>
            </a:r>
            <a:r>
              <a:rPr lang="en-GB" sz="2400" b="1" dirty="0">
                <a:latin typeface="Arial" panose="020B0604020202020204" pitchFamily="34" charset="0"/>
                <a:cs typeface="Arial" panose="020B0604020202020204" pitchFamily="34" charset="0"/>
              </a:rPr>
              <a:t>information</a:t>
            </a:r>
            <a:r>
              <a:rPr lang="en-GB" sz="2400" dirty="0">
                <a:latin typeface="Arial" panose="020B0604020202020204" pitchFamily="34" charset="0"/>
                <a:cs typeface="Arial" panose="020B0604020202020204" pitchFamily="34" charset="0"/>
              </a:rPr>
              <a:t> about your mental health?</a:t>
            </a:r>
          </a:p>
          <a:p>
            <a:r>
              <a:rPr lang="en-GB" sz="2400" dirty="0">
                <a:latin typeface="Arial" panose="020B0604020202020204" pitchFamily="34" charset="0"/>
                <a:cs typeface="Arial" panose="020B0604020202020204" pitchFamily="34" charset="0"/>
              </a:rPr>
              <a:t>Where would you go for </a:t>
            </a:r>
            <a:r>
              <a:rPr lang="en-GB" sz="2400" b="1" dirty="0">
                <a:latin typeface="Arial" panose="020B0604020202020204" pitchFamily="34" charset="0"/>
                <a:cs typeface="Arial" panose="020B0604020202020204" pitchFamily="34" charset="0"/>
              </a:rPr>
              <a:t>advice</a:t>
            </a:r>
            <a:r>
              <a:rPr lang="en-GB" sz="2400" dirty="0">
                <a:latin typeface="Arial" panose="020B0604020202020204" pitchFamily="34" charset="0"/>
                <a:cs typeface="Arial" panose="020B0604020202020204" pitchFamily="34" charset="0"/>
              </a:rPr>
              <a:t> about your mental health?</a:t>
            </a:r>
          </a:p>
          <a:p>
            <a:r>
              <a:rPr lang="en-GB" sz="2400" dirty="0">
                <a:latin typeface="Arial" panose="020B0604020202020204" pitchFamily="34" charset="0"/>
                <a:cs typeface="Arial" panose="020B0604020202020204" pitchFamily="34" charset="0"/>
              </a:rPr>
              <a:t>Where would you go for </a:t>
            </a:r>
            <a:r>
              <a:rPr lang="en-GB" sz="2400" b="1" dirty="0">
                <a:latin typeface="Arial" panose="020B0604020202020204" pitchFamily="34" charset="0"/>
                <a:cs typeface="Arial" panose="020B0604020202020204" pitchFamily="34" charset="0"/>
              </a:rPr>
              <a:t>help or support</a:t>
            </a:r>
            <a:r>
              <a:rPr lang="en-GB" sz="2400" dirty="0">
                <a:latin typeface="Arial" panose="020B0604020202020204" pitchFamily="34" charset="0"/>
                <a:cs typeface="Arial" panose="020B0604020202020204" pitchFamily="34" charset="0"/>
              </a:rPr>
              <a:t> with your mental health?</a:t>
            </a:r>
          </a:p>
          <a:p>
            <a:endParaRPr lang="en-GB" sz="2400" dirty="0">
              <a:latin typeface="Arial" panose="020B0604020202020204" pitchFamily="34" charset="0"/>
              <a:cs typeface="Arial" panose="020B0604020202020204" pitchFamily="34" charset="0"/>
            </a:endParaRPr>
          </a:p>
          <a:p>
            <a:pPr marL="0" indent="0">
              <a:buNone/>
            </a:pP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The survey ran from 5th August to 10</a:t>
            </a:r>
            <a:r>
              <a:rPr lang="en-GB" sz="2400" baseline="30000" dirty="0">
                <a:latin typeface="Arial" panose="020B0604020202020204" pitchFamily="34" charset="0"/>
                <a:cs typeface="Arial" panose="020B0604020202020204" pitchFamily="34" charset="0"/>
              </a:rPr>
              <a:t>th</a:t>
            </a:r>
            <a:r>
              <a:rPr lang="en-GB" sz="2400" dirty="0">
                <a:latin typeface="Arial" panose="020B0604020202020204" pitchFamily="34" charset="0"/>
                <a:cs typeface="Arial" panose="020B0604020202020204" pitchFamily="34" charset="0"/>
              </a:rPr>
              <a:t> October 2025</a:t>
            </a:r>
          </a:p>
          <a:p>
            <a:pPr marL="0" indent="0">
              <a:buNone/>
            </a:pPr>
            <a:r>
              <a:rPr lang="en-GB" sz="2400" dirty="0">
                <a:latin typeface="Arial" panose="020B0604020202020204" pitchFamily="34" charset="0"/>
                <a:cs typeface="Arial" panose="020B0604020202020204" pitchFamily="34" charset="0"/>
              </a:rPr>
              <a:t>Collected 98 responses</a:t>
            </a:r>
          </a:p>
        </p:txBody>
      </p:sp>
    </p:spTree>
    <p:extLst>
      <p:ext uri="{BB962C8B-B14F-4D97-AF65-F5344CB8AC3E}">
        <p14:creationId xmlns:p14="http://schemas.microsoft.com/office/powerpoint/2010/main" val="1887352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79646F07-CCEB-A9AE-E1FC-1E841E0E3E82}"/>
              </a:ext>
            </a:extLst>
          </p:cNvPr>
          <p:cNvGraphicFramePr>
            <a:graphicFrameLocks/>
          </p:cNvGraphicFramePr>
          <p:nvPr>
            <p:extLst>
              <p:ext uri="{D42A27DB-BD31-4B8C-83A1-F6EECF244321}">
                <p14:modId xmlns:p14="http://schemas.microsoft.com/office/powerpoint/2010/main" val="1503169561"/>
              </p:ext>
            </p:extLst>
          </p:nvPr>
        </p:nvGraphicFramePr>
        <p:xfrm>
          <a:off x="643467" y="239486"/>
          <a:ext cx="10905066" cy="6389914"/>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D6061BF5-89A8-9BE7-D91C-56AE12532AC3}"/>
              </a:ext>
            </a:extLst>
          </p:cNvPr>
          <p:cNvSpPr txBox="1"/>
          <p:nvPr/>
        </p:nvSpPr>
        <p:spPr>
          <a:xfrm>
            <a:off x="7619999" y="1306285"/>
            <a:ext cx="3068562" cy="369332"/>
          </a:xfrm>
          <a:prstGeom prst="rect">
            <a:avLst/>
          </a:prstGeom>
          <a:noFill/>
        </p:spPr>
        <p:txBody>
          <a:bodyPr wrap="square" rtlCol="0">
            <a:spAutoFit/>
          </a:bodyPr>
          <a:lstStyle/>
          <a:p>
            <a:r>
              <a:rPr lang="en-GB" dirty="0"/>
              <a:t>*Includes </a:t>
            </a:r>
            <a:r>
              <a:rPr lang="en-GB" dirty="0" err="1"/>
              <a:t>RecoveryFest</a:t>
            </a:r>
            <a:r>
              <a:rPr lang="en-GB" dirty="0"/>
              <a:t> data</a:t>
            </a:r>
          </a:p>
        </p:txBody>
      </p:sp>
    </p:spTree>
    <p:extLst>
      <p:ext uri="{BB962C8B-B14F-4D97-AF65-F5344CB8AC3E}">
        <p14:creationId xmlns:p14="http://schemas.microsoft.com/office/powerpoint/2010/main" val="1087044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1A06-DFB2-EE55-8B81-D105F43AC93B}"/>
              </a:ext>
            </a:extLst>
          </p:cNvPr>
          <p:cNvSpPr>
            <a:spLocks noGrp="1"/>
          </p:cNvSpPr>
          <p:nvPr>
            <p:ph type="title"/>
          </p:nvPr>
        </p:nvSpPr>
        <p:spPr>
          <a:xfrm>
            <a:off x="838200" y="365125"/>
            <a:ext cx="4931229" cy="1325563"/>
          </a:xfrm>
        </p:spPr>
        <p:txBody>
          <a:bodyPr/>
          <a:lstStyle/>
          <a:p>
            <a:r>
              <a:rPr lang="en-GB" dirty="0">
                <a:latin typeface="Arial" panose="020B0604020202020204" pitchFamily="34" charset="0"/>
                <a:cs typeface="Arial" panose="020B0604020202020204" pitchFamily="34" charset="0"/>
              </a:rPr>
              <a:t>Easier Access</a:t>
            </a:r>
          </a:p>
        </p:txBody>
      </p:sp>
      <p:sp>
        <p:nvSpPr>
          <p:cNvPr id="3" name="Content Placeholder 2">
            <a:extLst>
              <a:ext uri="{FF2B5EF4-FFF2-40B4-BE49-F238E27FC236}">
                <a16:creationId xmlns:a16="http://schemas.microsoft.com/office/drawing/2014/main" id="{638337F6-1E01-10EC-A5ED-9A61B9A99823}"/>
              </a:ext>
            </a:extLst>
          </p:cNvPr>
          <p:cNvSpPr>
            <a:spLocks noGrp="1"/>
          </p:cNvSpPr>
          <p:nvPr>
            <p:ph sz="half" idx="1"/>
          </p:nvPr>
        </p:nvSpPr>
        <p:spPr>
          <a:xfrm>
            <a:off x="838200" y="1545771"/>
            <a:ext cx="4931229" cy="4947104"/>
          </a:xfrm>
        </p:spPr>
        <p:txBody>
          <a:bodyPr>
            <a:normAutofit lnSpcReduction="10000"/>
          </a:bodyPr>
          <a:lstStyle/>
          <a:p>
            <a:pPr marL="0" indent="0">
              <a:buNone/>
            </a:pPr>
            <a:r>
              <a:rPr lang="en-GB" dirty="0">
                <a:latin typeface="Arial" panose="020B0604020202020204" pitchFamily="34" charset="0"/>
                <a:cs typeface="Arial" panose="020B0604020202020204" pitchFamily="34" charset="0"/>
              </a:rPr>
              <a:t>Includes:</a:t>
            </a:r>
          </a:p>
          <a:p>
            <a:pPr lvl="1"/>
            <a:r>
              <a:rPr lang="en-GB" dirty="0">
                <a:latin typeface="Arial" panose="020B0604020202020204" pitchFamily="34" charset="0"/>
                <a:cs typeface="Arial" panose="020B0604020202020204" pitchFamily="34" charset="0"/>
              </a:rPr>
              <a:t>Reducing bounce</a:t>
            </a:r>
          </a:p>
          <a:p>
            <a:pPr lvl="1"/>
            <a:r>
              <a:rPr lang="en-GB" dirty="0">
                <a:latin typeface="Arial" panose="020B0604020202020204" pitchFamily="34" charset="0"/>
                <a:cs typeface="Arial" panose="020B0604020202020204" pitchFamily="34" charset="0"/>
              </a:rPr>
              <a:t>People not falling through the gaps when they don’t meet criteria for services</a:t>
            </a:r>
          </a:p>
          <a:p>
            <a:pPr lvl="1"/>
            <a:r>
              <a:rPr lang="en-GB" dirty="0">
                <a:latin typeface="Arial" panose="020B0604020202020204" pitchFamily="34" charset="0"/>
                <a:cs typeface="Arial" panose="020B0604020202020204" pitchFamily="34" charset="0"/>
              </a:rPr>
              <a:t>A mental health hub or clinician at every GP surgery</a:t>
            </a:r>
          </a:p>
          <a:p>
            <a:pPr lvl="1"/>
            <a:r>
              <a:rPr lang="en-GB" dirty="0">
                <a:latin typeface="Arial" panose="020B0604020202020204" pitchFamily="34" charset="0"/>
                <a:cs typeface="Arial" panose="020B0604020202020204" pitchFamily="34" charset="0"/>
              </a:rPr>
              <a:t>Accepting referrals from other service providers, not just GPs</a:t>
            </a:r>
          </a:p>
          <a:p>
            <a:pPr lvl="1"/>
            <a:r>
              <a:rPr lang="en-GB" dirty="0">
                <a:latin typeface="Arial" panose="020B0604020202020204" pitchFamily="34" charset="0"/>
                <a:cs typeface="Arial" panose="020B0604020202020204" pitchFamily="34" charset="0"/>
              </a:rPr>
              <a:t>Earlier, low level support before it becomes a more serious need</a:t>
            </a:r>
          </a:p>
          <a:p>
            <a:pPr lvl="1"/>
            <a:r>
              <a:rPr lang="en-GB" dirty="0">
                <a:latin typeface="Arial" panose="020B0604020202020204" pitchFamily="34" charset="0"/>
                <a:cs typeface="Arial" panose="020B0604020202020204" pitchFamily="34" charset="0"/>
              </a:rPr>
              <a:t>Making services more visible to people</a:t>
            </a:r>
          </a:p>
          <a:p>
            <a:endParaRPr lang="en-GB" dirty="0"/>
          </a:p>
        </p:txBody>
      </p:sp>
      <p:graphicFrame>
        <p:nvGraphicFramePr>
          <p:cNvPr id="6" name="Content Placeholder 3">
            <a:extLst>
              <a:ext uri="{FF2B5EF4-FFF2-40B4-BE49-F238E27FC236}">
                <a16:creationId xmlns:a16="http://schemas.microsoft.com/office/drawing/2014/main" id="{43ED006A-3C0D-E688-C240-179017D0F146}"/>
              </a:ext>
            </a:extLst>
          </p:cNvPr>
          <p:cNvGraphicFramePr>
            <a:graphicFrameLocks noGrp="1"/>
          </p:cNvGraphicFramePr>
          <p:nvPr>
            <p:ph sz="half" idx="2"/>
            <p:extLst>
              <p:ext uri="{D42A27DB-BD31-4B8C-83A1-F6EECF244321}">
                <p14:modId xmlns:p14="http://schemas.microsoft.com/office/powerpoint/2010/main" val="3153755454"/>
              </p:ext>
            </p:extLst>
          </p:nvPr>
        </p:nvGraphicFramePr>
        <p:xfrm>
          <a:off x="6172200" y="664027"/>
          <a:ext cx="5181600" cy="60742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0888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FBEE45-F140-49D5-85EA-C78C24340B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C0FCFC-5661-BC7B-8AFA-A998620B4A23}"/>
              </a:ext>
            </a:extLst>
          </p:cNvPr>
          <p:cNvSpPr>
            <a:spLocks noGrp="1"/>
          </p:cNvSpPr>
          <p:nvPr>
            <p:ph type="title"/>
          </p:nvPr>
        </p:nvSpPr>
        <p:spPr>
          <a:xfrm>
            <a:off x="838200" y="365126"/>
            <a:ext cx="4928387" cy="3793217"/>
          </a:xfrm>
        </p:spPr>
        <p:txBody>
          <a:bodyPr>
            <a:normAutofit/>
          </a:bodyPr>
          <a:lstStyle/>
          <a:p>
            <a:r>
              <a:rPr lang="en-GB" sz="5200" dirty="0">
                <a:latin typeface="Arial" panose="020B0604020202020204" pitchFamily="34" charset="0"/>
                <a:cs typeface="Arial" panose="020B0604020202020204" pitchFamily="34" charset="0"/>
              </a:rPr>
              <a:t>Joined Up Services</a:t>
            </a:r>
          </a:p>
        </p:txBody>
      </p:sp>
      <p:sp>
        <p:nvSpPr>
          <p:cNvPr id="3" name="Content Placeholder 2">
            <a:extLst>
              <a:ext uri="{FF2B5EF4-FFF2-40B4-BE49-F238E27FC236}">
                <a16:creationId xmlns:a16="http://schemas.microsoft.com/office/drawing/2014/main" id="{79AC1905-8AC8-A47A-B6C7-70D03007D86C}"/>
              </a:ext>
            </a:extLst>
          </p:cNvPr>
          <p:cNvSpPr>
            <a:spLocks noGrp="1"/>
          </p:cNvSpPr>
          <p:nvPr>
            <p:ph sz="half" idx="1"/>
          </p:nvPr>
        </p:nvSpPr>
        <p:spPr>
          <a:xfrm>
            <a:off x="6191252" y="914400"/>
            <a:ext cx="5181600" cy="5068185"/>
          </a:xfrm>
        </p:spPr>
        <p:txBody>
          <a:bodyPr>
            <a:normAutofit/>
          </a:bodyPr>
          <a:lstStyle/>
          <a:p>
            <a:pPr lvl="0"/>
            <a:r>
              <a:rPr lang="en-GB" sz="2400" dirty="0">
                <a:latin typeface="Arial" panose="020B0604020202020204" pitchFamily="34" charset="0"/>
                <a:cs typeface="Arial" panose="020B0604020202020204" pitchFamily="34" charset="0"/>
              </a:rPr>
              <a:t>More unity of services</a:t>
            </a:r>
          </a:p>
          <a:p>
            <a:pPr lvl="0"/>
            <a:r>
              <a:rPr lang="en-GB" sz="2400" dirty="0">
                <a:latin typeface="Arial" panose="020B0604020202020204" pitchFamily="34" charset="0"/>
                <a:cs typeface="Arial" panose="020B0604020202020204" pitchFamily="34" charset="0"/>
              </a:rPr>
              <a:t>Services to connect person with appropriate support</a:t>
            </a:r>
          </a:p>
          <a:p>
            <a:pPr lvl="0"/>
            <a:r>
              <a:rPr lang="en-GB" sz="2400" dirty="0">
                <a:latin typeface="Arial" panose="020B0604020202020204" pitchFamily="34" charset="0"/>
                <a:cs typeface="Arial" panose="020B0604020202020204" pitchFamily="34" charset="0"/>
              </a:rPr>
              <a:t>Equality of offer across Surrey and North East Hants</a:t>
            </a:r>
          </a:p>
          <a:p>
            <a:pPr lvl="0"/>
            <a:r>
              <a:rPr lang="en-GB" sz="2400" dirty="0">
                <a:latin typeface="Arial" panose="020B0604020202020204" pitchFamily="34" charset="0"/>
                <a:cs typeface="Arial" panose="020B0604020202020204" pitchFamily="34" charset="0"/>
              </a:rPr>
              <a:t>Care doesn’t stop when someone moves within Surrey</a:t>
            </a:r>
          </a:p>
          <a:p>
            <a:pPr lvl="0"/>
            <a:r>
              <a:rPr lang="en-GB" sz="2400" dirty="0">
                <a:latin typeface="Arial" panose="020B0604020202020204" pitchFamily="34" charset="0"/>
                <a:cs typeface="Arial" panose="020B0604020202020204" pitchFamily="34" charset="0"/>
              </a:rPr>
              <a:t>More awareness of community offer</a:t>
            </a:r>
          </a:p>
          <a:p>
            <a:pPr lvl="0"/>
            <a:r>
              <a:rPr lang="en-GB" sz="2400" dirty="0">
                <a:latin typeface="Arial" panose="020B0604020202020204" pitchFamily="34" charset="0"/>
                <a:cs typeface="Arial" panose="020B0604020202020204" pitchFamily="34" charset="0"/>
              </a:rPr>
              <a:t>Effective signposting</a:t>
            </a:r>
          </a:p>
          <a:p>
            <a:pPr lvl="0"/>
            <a:r>
              <a:rPr lang="en-GB" sz="2400" dirty="0">
                <a:latin typeface="Arial" panose="020B0604020202020204" pitchFamily="34" charset="0"/>
                <a:cs typeface="Arial" panose="020B0604020202020204" pitchFamily="34" charset="0"/>
              </a:rPr>
              <a:t>Taking referrals from other services</a:t>
            </a:r>
          </a:p>
          <a:p>
            <a:pPr lvl="0"/>
            <a:r>
              <a:rPr lang="en-GB" sz="2400" dirty="0">
                <a:latin typeface="Arial" panose="020B0604020202020204" pitchFamily="34" charset="0"/>
                <a:cs typeface="Arial" panose="020B0604020202020204" pitchFamily="34" charset="0"/>
              </a:rPr>
              <a:t>Joined up IT / centralised system</a:t>
            </a:r>
          </a:p>
          <a:p>
            <a:endParaRPr lang="en-GB" sz="1600" dirty="0"/>
          </a:p>
        </p:txBody>
      </p:sp>
      <p:sp>
        <p:nvSpPr>
          <p:cNvPr id="4" name="Content Placeholder 3">
            <a:extLst>
              <a:ext uri="{FF2B5EF4-FFF2-40B4-BE49-F238E27FC236}">
                <a16:creationId xmlns:a16="http://schemas.microsoft.com/office/drawing/2014/main" id="{E79B08EE-7A42-299F-5DD3-F46102FDD2D9}"/>
              </a:ext>
            </a:extLst>
          </p:cNvPr>
          <p:cNvSpPr>
            <a:spLocks noGrp="1"/>
          </p:cNvSpPr>
          <p:nvPr>
            <p:ph sz="half" idx="2"/>
          </p:nvPr>
        </p:nvSpPr>
        <p:spPr>
          <a:xfrm>
            <a:off x="584987" y="4811487"/>
            <a:ext cx="5181600" cy="1171100"/>
          </a:xfrm>
        </p:spPr>
        <p:txBody>
          <a:bodyPr>
            <a:normAutofit/>
          </a:bodyPr>
          <a:lstStyle/>
          <a:p>
            <a:pPr marL="0" indent="0">
              <a:buNone/>
            </a:pPr>
            <a:r>
              <a:rPr lang="en-GB" sz="2400" dirty="0">
                <a:latin typeface="Arial" panose="020B0604020202020204" pitchFamily="34" charset="0"/>
                <a:cs typeface="Arial" panose="020B0604020202020204" pitchFamily="34" charset="0"/>
              </a:rPr>
              <a:t>“</a:t>
            </a:r>
            <a:r>
              <a:rPr lang="en-GB" sz="2400" i="1" dirty="0">
                <a:latin typeface="Arial" panose="020B0604020202020204" pitchFamily="34" charset="0"/>
                <a:cs typeface="Arial" panose="020B0604020202020204" pitchFamily="34" charset="0"/>
              </a:rPr>
              <a:t>Create a hub for to make it easier to access services. A one place for all aspects!</a:t>
            </a:r>
            <a:r>
              <a:rPr lang="en-GB" sz="2400" dirty="0">
                <a:latin typeface="Arial" panose="020B0604020202020204" pitchFamily="34" charset="0"/>
                <a:cs typeface="Arial" panose="020B0604020202020204" pitchFamily="34" charset="0"/>
              </a:rPr>
              <a:t>”</a:t>
            </a:r>
          </a:p>
          <a:p>
            <a:endParaRPr lang="en-GB" sz="2000" dirty="0"/>
          </a:p>
          <a:p>
            <a:pPr marL="0" indent="0">
              <a:buNone/>
            </a:pPr>
            <a:endParaRPr lang="en-GB" sz="2000" dirty="0"/>
          </a:p>
        </p:txBody>
      </p:sp>
      <p:sp>
        <p:nvSpPr>
          <p:cNvPr id="5" name="Rectangle: Rounded Corners 4">
            <a:extLst>
              <a:ext uri="{FF2B5EF4-FFF2-40B4-BE49-F238E27FC236}">
                <a16:creationId xmlns:a16="http://schemas.microsoft.com/office/drawing/2014/main" id="{CC5C011F-6CEC-F9AE-52F1-AF3F0C40621A}"/>
              </a:ext>
            </a:extLst>
          </p:cNvPr>
          <p:cNvSpPr/>
          <p:nvPr/>
        </p:nvSpPr>
        <p:spPr>
          <a:xfrm>
            <a:off x="584987" y="4811487"/>
            <a:ext cx="5181600" cy="1066799"/>
          </a:xfrm>
          <a:prstGeom prst="roundRect">
            <a:avLst/>
          </a:prstGeom>
          <a:no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69201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9725F62-38BF-3514-6E08-75046D380010}"/>
              </a:ext>
            </a:extLst>
          </p:cNvPr>
          <p:cNvSpPr>
            <a:spLocks noGrp="1"/>
          </p:cNvSpPr>
          <p:nvPr>
            <p:ph type="title"/>
          </p:nvPr>
        </p:nvSpPr>
        <p:spPr>
          <a:xfrm>
            <a:off x="1115568" y="548640"/>
            <a:ext cx="10168128" cy="1179576"/>
          </a:xfrm>
        </p:spPr>
        <p:txBody>
          <a:bodyPr>
            <a:normAutofit/>
          </a:bodyPr>
          <a:lstStyle/>
          <a:p>
            <a:r>
              <a:rPr lang="en-GB" sz="4000" dirty="0">
                <a:latin typeface="Arial" panose="020B0604020202020204" pitchFamily="34" charset="0"/>
                <a:cs typeface="Arial" panose="020B0604020202020204" pitchFamily="34" charset="0"/>
              </a:rPr>
              <a:t>Improved Communication</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19AF3FD2-F36C-157C-F0A8-7C0AA9211BBF}"/>
              </a:ext>
            </a:extLst>
          </p:cNvPr>
          <p:cNvSpPr>
            <a:spLocks noGrp="1"/>
          </p:cNvSpPr>
          <p:nvPr>
            <p:ph idx="1"/>
          </p:nvPr>
        </p:nvSpPr>
        <p:spPr>
          <a:xfrm>
            <a:off x="1115568" y="2481943"/>
            <a:ext cx="10168128" cy="3695020"/>
          </a:xfrm>
        </p:spPr>
        <p:txBody>
          <a:bodyPr>
            <a:normAutofit/>
          </a:bodyPr>
          <a:lstStyle/>
          <a:p>
            <a:pPr marL="0" indent="0">
              <a:buNone/>
            </a:pPr>
            <a:r>
              <a:rPr lang="en-GB" sz="2400" dirty="0">
                <a:latin typeface="Arial" panose="020B0604020202020204" pitchFamily="34" charset="0"/>
                <a:cs typeface="Arial" panose="020B0604020202020204" pitchFamily="34" charset="0"/>
              </a:rPr>
              <a:t>Includes:</a:t>
            </a:r>
          </a:p>
          <a:p>
            <a:pPr lvl="1"/>
            <a:r>
              <a:rPr lang="en-GB" dirty="0">
                <a:latin typeface="Arial" panose="020B0604020202020204" pitchFamily="34" charset="0"/>
                <a:cs typeface="Arial" panose="020B0604020202020204" pitchFamily="34" charset="0"/>
              </a:rPr>
              <a:t>Not expecting people to keep repeating their story</a:t>
            </a:r>
          </a:p>
          <a:p>
            <a:pPr lvl="1"/>
            <a:r>
              <a:rPr lang="en-GB" dirty="0">
                <a:latin typeface="Arial" panose="020B0604020202020204" pitchFamily="34" charset="0"/>
                <a:cs typeface="Arial" panose="020B0604020202020204" pitchFamily="34" charset="0"/>
              </a:rPr>
              <a:t>Listening without judgement</a:t>
            </a:r>
          </a:p>
          <a:p>
            <a:pPr lvl="1"/>
            <a:r>
              <a:rPr lang="en-GB" dirty="0">
                <a:latin typeface="Arial" panose="020B0604020202020204" pitchFamily="34" charset="0"/>
                <a:cs typeface="Arial" panose="020B0604020202020204" pitchFamily="34" charset="0"/>
              </a:rPr>
              <a:t>Taking people seriously</a:t>
            </a:r>
          </a:p>
          <a:p>
            <a:pPr lvl="1"/>
            <a:r>
              <a:rPr lang="en-GB" dirty="0">
                <a:latin typeface="Arial" panose="020B0604020202020204" pitchFamily="34" charset="0"/>
                <a:cs typeface="Arial" panose="020B0604020202020204" pitchFamily="34" charset="0"/>
              </a:rPr>
              <a:t>Listening to carers</a:t>
            </a:r>
          </a:p>
          <a:p>
            <a:pPr lvl="1"/>
            <a:r>
              <a:rPr lang="en-GB" dirty="0">
                <a:latin typeface="Arial" panose="020B0604020202020204" pitchFamily="34" charset="0"/>
                <a:cs typeface="Arial" panose="020B0604020202020204" pitchFamily="34" charset="0"/>
              </a:rPr>
              <a:t>Caring staff</a:t>
            </a:r>
          </a:p>
          <a:p>
            <a:pPr lvl="1"/>
            <a:r>
              <a:rPr lang="en-GB" dirty="0">
                <a:latin typeface="Arial" panose="020B0604020202020204" pitchFamily="34" charset="0"/>
                <a:cs typeface="Arial" panose="020B0604020202020204" pitchFamily="34" charset="0"/>
              </a:rPr>
              <a:t>Not using jargon or abbreviations, including in letters</a:t>
            </a:r>
          </a:p>
          <a:p>
            <a:pPr lvl="1"/>
            <a:r>
              <a:rPr lang="en-GB" dirty="0">
                <a:latin typeface="Arial" panose="020B0604020202020204" pitchFamily="34" charset="0"/>
                <a:cs typeface="Arial" panose="020B0604020202020204" pitchFamily="34" charset="0"/>
              </a:rPr>
              <a:t>Improving communication between service providers</a:t>
            </a:r>
          </a:p>
        </p:txBody>
      </p:sp>
    </p:spTree>
    <p:extLst>
      <p:ext uri="{BB962C8B-B14F-4D97-AF65-F5344CB8AC3E}">
        <p14:creationId xmlns:p14="http://schemas.microsoft.com/office/powerpoint/2010/main" val="1084825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6F32E-684D-6D4F-382E-59FE89CAABD9}"/>
              </a:ext>
            </a:extLst>
          </p:cNvPr>
          <p:cNvSpPr>
            <a:spLocks noGrp="1"/>
          </p:cNvSpPr>
          <p:nvPr>
            <p:ph type="title"/>
          </p:nvPr>
        </p:nvSpPr>
        <p:spPr>
          <a:xfrm>
            <a:off x="838200" y="365125"/>
            <a:ext cx="3984171" cy="1931761"/>
          </a:xfrm>
        </p:spPr>
        <p:txBody>
          <a:bodyPr>
            <a:noAutofit/>
          </a:bodyPr>
          <a:lstStyle/>
          <a:p>
            <a:pPr algn="ctr"/>
            <a:r>
              <a:rPr lang="en-GB" dirty="0">
                <a:latin typeface="Arial" panose="020B0604020202020204" pitchFamily="34" charset="0"/>
                <a:cs typeface="Arial" panose="020B0604020202020204" pitchFamily="34" charset="0"/>
              </a:rPr>
              <a:t>Choice of Tailored Support</a:t>
            </a:r>
          </a:p>
        </p:txBody>
      </p:sp>
      <p:sp>
        <p:nvSpPr>
          <p:cNvPr id="3" name="Content Placeholder 2">
            <a:extLst>
              <a:ext uri="{FF2B5EF4-FFF2-40B4-BE49-F238E27FC236}">
                <a16:creationId xmlns:a16="http://schemas.microsoft.com/office/drawing/2014/main" id="{27D76A27-E443-8CF1-FCA4-DA7D6FC56D6D}"/>
              </a:ext>
            </a:extLst>
          </p:cNvPr>
          <p:cNvSpPr>
            <a:spLocks noGrp="1"/>
          </p:cNvSpPr>
          <p:nvPr>
            <p:ph sz="half" idx="1"/>
          </p:nvPr>
        </p:nvSpPr>
        <p:spPr>
          <a:xfrm>
            <a:off x="838200" y="2514600"/>
            <a:ext cx="3984171" cy="3662363"/>
          </a:xfrm>
        </p:spPr>
        <p:txBody>
          <a:bodyPr>
            <a:normAutofit fontScale="70000" lnSpcReduction="20000"/>
          </a:bodyPr>
          <a:lstStyle/>
          <a:p>
            <a:pPr marL="0" lvl="0" indent="0">
              <a:buNone/>
            </a:pPr>
            <a:r>
              <a:rPr lang="en-GB" sz="2900" dirty="0">
                <a:latin typeface="Arial" panose="020B0604020202020204" pitchFamily="34" charset="0"/>
                <a:cs typeface="Arial" panose="020B0604020202020204" pitchFamily="34" charset="0"/>
              </a:rPr>
              <a:t>Includes:</a:t>
            </a:r>
          </a:p>
          <a:p>
            <a:pPr lvl="1"/>
            <a:r>
              <a:rPr lang="en-GB" sz="2900" dirty="0">
                <a:latin typeface="Arial" panose="020B0604020202020204" pitchFamily="34" charset="0"/>
                <a:cs typeface="Arial" panose="020B0604020202020204" pitchFamily="34" charset="0"/>
              </a:rPr>
              <a:t>Not just CBT</a:t>
            </a:r>
          </a:p>
          <a:p>
            <a:pPr lvl="1"/>
            <a:r>
              <a:rPr lang="en-GB" sz="2900" dirty="0">
                <a:latin typeface="Arial" panose="020B0604020202020204" pitchFamily="34" charset="0"/>
                <a:cs typeface="Arial" panose="020B0604020202020204" pitchFamily="34" charset="0"/>
              </a:rPr>
              <a:t>More in person one to one</a:t>
            </a:r>
          </a:p>
          <a:p>
            <a:pPr lvl="1"/>
            <a:r>
              <a:rPr lang="en-GB" sz="2900" dirty="0">
                <a:latin typeface="Arial" panose="020B0604020202020204" pitchFamily="34" charset="0"/>
                <a:cs typeface="Arial" panose="020B0604020202020204" pitchFamily="34" charset="0"/>
              </a:rPr>
              <a:t>Needs led, not diagnosis led</a:t>
            </a:r>
          </a:p>
          <a:p>
            <a:pPr lvl="1"/>
            <a:r>
              <a:rPr lang="en-GB" sz="2900" dirty="0">
                <a:latin typeface="Arial" panose="020B0604020202020204" pitchFamily="34" charset="0"/>
                <a:cs typeface="Arial" panose="020B0604020202020204" pitchFamily="34" charset="0"/>
              </a:rPr>
              <a:t>Recovery focused (not just alleviating symptoms)</a:t>
            </a:r>
          </a:p>
          <a:p>
            <a:pPr lvl="1"/>
            <a:r>
              <a:rPr lang="en-GB" sz="2900" dirty="0">
                <a:latin typeface="Arial" panose="020B0604020202020204" pitchFamily="34" charset="0"/>
                <a:cs typeface="Arial" panose="020B0604020202020204" pitchFamily="34" charset="0"/>
              </a:rPr>
              <a:t>Holistic treatment</a:t>
            </a:r>
          </a:p>
          <a:p>
            <a:pPr lvl="1"/>
            <a:r>
              <a:rPr lang="en-GB" sz="2900" dirty="0">
                <a:latin typeface="Arial" panose="020B0604020202020204" pitchFamily="34" charset="0"/>
                <a:cs typeface="Arial" panose="020B0604020202020204" pitchFamily="34" charset="0"/>
              </a:rPr>
              <a:t>Zoom / online options for carers who can’t attend in person</a:t>
            </a:r>
          </a:p>
          <a:p>
            <a:pPr lvl="1"/>
            <a:r>
              <a:rPr lang="en-GB" sz="2900" dirty="0">
                <a:latin typeface="Arial" panose="020B0604020202020204" pitchFamily="34" charset="0"/>
                <a:cs typeface="Arial" panose="020B0604020202020204" pitchFamily="34" charset="0"/>
              </a:rPr>
              <a:t>Specialised services for neurodivergent adults</a:t>
            </a:r>
          </a:p>
          <a:p>
            <a:endParaRPr lang="en-GB" dirty="0"/>
          </a:p>
        </p:txBody>
      </p:sp>
      <p:sp>
        <p:nvSpPr>
          <p:cNvPr id="8" name="Rectangle: Rounded Corners 7">
            <a:extLst>
              <a:ext uri="{FF2B5EF4-FFF2-40B4-BE49-F238E27FC236}">
                <a16:creationId xmlns:a16="http://schemas.microsoft.com/office/drawing/2014/main" id="{5935C034-9182-6252-EB52-B5916B2D83CB}"/>
              </a:ext>
            </a:extLst>
          </p:cNvPr>
          <p:cNvSpPr/>
          <p:nvPr/>
        </p:nvSpPr>
        <p:spPr>
          <a:xfrm>
            <a:off x="5192486" y="272143"/>
            <a:ext cx="5998027" cy="653143"/>
          </a:xfrm>
          <a:prstGeom prst="roundRect">
            <a:avLst/>
          </a:prstGeom>
          <a:solidFill>
            <a:schemeClr val="tx2">
              <a:lumMod val="10000"/>
              <a:lumOff val="9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9" name="Rectangle: Rounded Corners 8">
            <a:extLst>
              <a:ext uri="{FF2B5EF4-FFF2-40B4-BE49-F238E27FC236}">
                <a16:creationId xmlns:a16="http://schemas.microsoft.com/office/drawing/2014/main" id="{E42286C7-1AFE-1716-BF19-3E9C6E8B0323}"/>
              </a:ext>
            </a:extLst>
          </p:cNvPr>
          <p:cNvSpPr/>
          <p:nvPr/>
        </p:nvSpPr>
        <p:spPr>
          <a:xfrm>
            <a:off x="5192485" y="1129617"/>
            <a:ext cx="5998029" cy="1267733"/>
          </a:xfrm>
          <a:prstGeom prst="roundRect">
            <a:avLst/>
          </a:prstGeom>
          <a:solidFill>
            <a:schemeClr val="tx2">
              <a:lumMod val="10000"/>
              <a:lumOff val="9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0" name="Rectangle: Rounded Corners 9">
            <a:extLst>
              <a:ext uri="{FF2B5EF4-FFF2-40B4-BE49-F238E27FC236}">
                <a16:creationId xmlns:a16="http://schemas.microsoft.com/office/drawing/2014/main" id="{27AA7F68-C9E1-45B6-0962-3FAA2E2EDC5E}"/>
              </a:ext>
            </a:extLst>
          </p:cNvPr>
          <p:cNvSpPr/>
          <p:nvPr/>
        </p:nvSpPr>
        <p:spPr>
          <a:xfrm>
            <a:off x="5192485" y="2705553"/>
            <a:ext cx="5998029" cy="1267733"/>
          </a:xfrm>
          <a:prstGeom prst="roundRect">
            <a:avLst/>
          </a:prstGeom>
          <a:solidFill>
            <a:schemeClr val="tx2">
              <a:lumMod val="10000"/>
              <a:lumOff val="9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Rectangle: Rounded Corners 10">
            <a:extLst>
              <a:ext uri="{FF2B5EF4-FFF2-40B4-BE49-F238E27FC236}">
                <a16:creationId xmlns:a16="http://schemas.microsoft.com/office/drawing/2014/main" id="{3BAE8F56-243D-B82B-ED15-AD93837E87A2}"/>
              </a:ext>
            </a:extLst>
          </p:cNvPr>
          <p:cNvSpPr/>
          <p:nvPr/>
        </p:nvSpPr>
        <p:spPr>
          <a:xfrm>
            <a:off x="5192484" y="4281489"/>
            <a:ext cx="5998029" cy="1607682"/>
          </a:xfrm>
          <a:prstGeom prst="roundRect">
            <a:avLst/>
          </a:prstGeom>
          <a:solidFill>
            <a:schemeClr val="tx2">
              <a:lumMod val="10000"/>
              <a:lumOff val="9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4" name="Content Placeholder 3">
            <a:extLst>
              <a:ext uri="{FF2B5EF4-FFF2-40B4-BE49-F238E27FC236}">
                <a16:creationId xmlns:a16="http://schemas.microsoft.com/office/drawing/2014/main" id="{48E100E0-E193-43C7-4E31-5875EEF6601B}"/>
              </a:ext>
            </a:extLst>
          </p:cNvPr>
          <p:cNvSpPr>
            <a:spLocks noGrp="1"/>
          </p:cNvSpPr>
          <p:nvPr>
            <p:ph sz="half" idx="2"/>
          </p:nvPr>
        </p:nvSpPr>
        <p:spPr>
          <a:xfrm>
            <a:off x="5192486" y="365125"/>
            <a:ext cx="6161314" cy="5811838"/>
          </a:xfrm>
        </p:spPr>
        <p:txBody>
          <a:bodyPr>
            <a:normAutofit fontScale="70000" lnSpcReduction="20000"/>
          </a:bodyPr>
          <a:lstStyle/>
          <a:p>
            <a:pPr marL="0" indent="0">
              <a:buNone/>
            </a:pPr>
            <a:r>
              <a:rPr lang="en-GB"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Person-centred care that treats the individual as a person rather than a personified illness</a:t>
            </a:r>
            <a:r>
              <a:rPr lang="en-GB" dirty="0">
                <a:latin typeface="Arial" panose="020B0604020202020204" pitchFamily="34" charset="0"/>
                <a:cs typeface="Arial" panose="020B0604020202020204" pitchFamily="34" charset="0"/>
              </a:rPr>
              <a:t>.”</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I would shift the focus from a medical model to a needs-led model, with more emphasis on supporting someone's recovery/ wellbeing through addressing any social/ occupational/ physical health needs than on diagnoses and medication</a:t>
            </a:r>
            <a:r>
              <a:rPr lang="en-GB" dirty="0">
                <a:latin typeface="Arial" panose="020B0604020202020204" pitchFamily="34" charset="0"/>
                <a:cs typeface="Arial" panose="020B0604020202020204" pitchFamily="34" charset="0"/>
              </a:rPr>
              <a:t>.”</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Services not based on diagnosis but difficulties experienced. Services not based necessarily on symptom alleviation but what recovery looks like for that individual. Holistic based treatment encompassing the entire being</a:t>
            </a:r>
            <a:r>
              <a:rPr lang="en-GB" dirty="0">
                <a:latin typeface="Arial" panose="020B0604020202020204" pitchFamily="34" charset="0"/>
                <a:cs typeface="Arial" panose="020B0604020202020204" pitchFamily="34" charset="0"/>
              </a:rPr>
              <a:t>.“</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6 weeks of generic CBT is pointless and just insulting for someone with a lifetime of complex mental health difficulties and trauma. It's a waste of everyone's time and its just firefighting crises rather than preventing deterioration or actually getting to the root of people's difficulties to improve long term outcomes</a:t>
            </a:r>
            <a:r>
              <a:rPr lang="en-GB" dirty="0">
                <a:latin typeface="Arial" panose="020B0604020202020204" pitchFamily="34" charset="0"/>
                <a:cs typeface="Arial" panose="020B0604020202020204" pitchFamily="34" charset="0"/>
              </a:rPr>
              <a:t>.”</a:t>
            </a:r>
          </a:p>
        </p:txBody>
      </p:sp>
      <p:cxnSp>
        <p:nvCxnSpPr>
          <p:cNvPr id="6" name="Straight Connector 5">
            <a:extLst>
              <a:ext uri="{FF2B5EF4-FFF2-40B4-BE49-F238E27FC236}">
                <a16:creationId xmlns:a16="http://schemas.microsoft.com/office/drawing/2014/main" id="{B5F6B445-DC86-C732-94C2-6AF50CF980C9}"/>
              </a:ext>
            </a:extLst>
          </p:cNvPr>
          <p:cNvCxnSpPr/>
          <p:nvPr/>
        </p:nvCxnSpPr>
        <p:spPr>
          <a:xfrm>
            <a:off x="4942114" y="365125"/>
            <a:ext cx="0" cy="5600246"/>
          </a:xfrm>
          <a:prstGeom prst="line">
            <a:avLst/>
          </a:prstGeom>
          <a:ln w="38100">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8344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FFBEE45-F140-49D5-85EA-C78C24340B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BB7165-B5DF-329B-A09A-C4A5F95F0443}"/>
              </a:ext>
            </a:extLst>
          </p:cNvPr>
          <p:cNvSpPr>
            <a:spLocks noGrp="1"/>
          </p:cNvSpPr>
          <p:nvPr>
            <p:ph type="title"/>
          </p:nvPr>
        </p:nvSpPr>
        <p:spPr>
          <a:xfrm>
            <a:off x="838200" y="365125"/>
            <a:ext cx="10515600" cy="1828444"/>
          </a:xfrm>
        </p:spPr>
        <p:txBody>
          <a:bodyPr>
            <a:normAutofit/>
          </a:bodyPr>
          <a:lstStyle/>
          <a:p>
            <a:r>
              <a:rPr lang="en-GB" sz="5200" dirty="0">
                <a:latin typeface="Arial" panose="020B0604020202020204" pitchFamily="34" charset="0"/>
                <a:cs typeface="Arial" panose="020B0604020202020204" pitchFamily="34" charset="0"/>
              </a:rPr>
              <a:t>Duration and Frequency of Support</a:t>
            </a:r>
          </a:p>
        </p:txBody>
      </p:sp>
      <p:sp>
        <p:nvSpPr>
          <p:cNvPr id="3" name="Content Placeholder 2">
            <a:extLst>
              <a:ext uri="{FF2B5EF4-FFF2-40B4-BE49-F238E27FC236}">
                <a16:creationId xmlns:a16="http://schemas.microsoft.com/office/drawing/2014/main" id="{BAD1EA72-8DAF-EB8D-C78E-DB3F5799DF5E}"/>
              </a:ext>
            </a:extLst>
          </p:cNvPr>
          <p:cNvSpPr>
            <a:spLocks noGrp="1"/>
          </p:cNvSpPr>
          <p:nvPr>
            <p:ph sz="half" idx="1"/>
          </p:nvPr>
        </p:nvSpPr>
        <p:spPr>
          <a:xfrm>
            <a:off x="838200" y="2398626"/>
            <a:ext cx="5158427" cy="3730460"/>
          </a:xfrm>
        </p:spPr>
        <p:txBody>
          <a:bodyPr>
            <a:normAutofit/>
          </a:bodyPr>
          <a:lstStyle/>
          <a:p>
            <a:pPr marL="0" lvl="0" indent="0">
              <a:buNone/>
            </a:pPr>
            <a:r>
              <a:rPr lang="en-GB" sz="2400" dirty="0">
                <a:latin typeface="Arial" panose="020B0604020202020204" pitchFamily="34" charset="0"/>
                <a:cs typeface="Arial" panose="020B0604020202020204" pitchFamily="34" charset="0"/>
              </a:rPr>
              <a:t>Includes:</a:t>
            </a:r>
          </a:p>
          <a:p>
            <a:pPr lvl="1"/>
            <a:r>
              <a:rPr lang="en-GB" dirty="0">
                <a:latin typeface="Arial" panose="020B0604020202020204" pitchFamily="34" charset="0"/>
                <a:cs typeface="Arial" panose="020B0604020202020204" pitchFamily="34" charset="0"/>
              </a:rPr>
              <a:t>Offering more than 6 sessions</a:t>
            </a:r>
          </a:p>
          <a:p>
            <a:pPr lvl="1"/>
            <a:r>
              <a:rPr lang="en-GB" dirty="0">
                <a:latin typeface="Arial" panose="020B0604020202020204" pitchFamily="34" charset="0"/>
                <a:cs typeface="Arial" panose="020B0604020202020204" pitchFamily="34" charset="0"/>
              </a:rPr>
              <a:t>Longer term determined on individual basis for as long as needed</a:t>
            </a:r>
          </a:p>
          <a:p>
            <a:pPr lvl="1"/>
            <a:r>
              <a:rPr lang="en-GB" dirty="0">
                <a:latin typeface="Arial" panose="020B0604020202020204" pitchFamily="34" charset="0"/>
                <a:cs typeface="Arial" panose="020B0604020202020204" pitchFamily="34" charset="0"/>
              </a:rPr>
              <a:t>More frequent appointments</a:t>
            </a:r>
          </a:p>
          <a:p>
            <a:pPr lvl="1"/>
            <a:r>
              <a:rPr lang="en-GB" dirty="0">
                <a:latin typeface="Arial" panose="020B0604020202020204" pitchFamily="34" charset="0"/>
                <a:cs typeface="Arial" panose="020B0604020202020204" pitchFamily="34" charset="0"/>
              </a:rPr>
              <a:t>More time for meaningful, tailored care</a:t>
            </a:r>
          </a:p>
        </p:txBody>
      </p:sp>
      <p:sp>
        <p:nvSpPr>
          <p:cNvPr id="12" name="Rectangle: Rounded Corners 11">
            <a:extLst>
              <a:ext uri="{FF2B5EF4-FFF2-40B4-BE49-F238E27FC236}">
                <a16:creationId xmlns:a16="http://schemas.microsoft.com/office/drawing/2014/main" id="{B258B7CE-612B-608A-BE4C-CBF315C33364}"/>
              </a:ext>
            </a:extLst>
          </p:cNvPr>
          <p:cNvSpPr/>
          <p:nvPr/>
        </p:nvSpPr>
        <p:spPr>
          <a:xfrm>
            <a:off x="6189154" y="2107580"/>
            <a:ext cx="5012246" cy="842449"/>
          </a:xfrm>
          <a:prstGeom prst="roundRect">
            <a:avLst/>
          </a:prstGeom>
          <a:ln w="28575"/>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13" name="Rectangle: Rounded Corners 12">
            <a:extLst>
              <a:ext uri="{FF2B5EF4-FFF2-40B4-BE49-F238E27FC236}">
                <a16:creationId xmlns:a16="http://schemas.microsoft.com/office/drawing/2014/main" id="{363F7A3A-50F4-E32C-D21F-A1A2D4C767B1}"/>
              </a:ext>
            </a:extLst>
          </p:cNvPr>
          <p:cNvSpPr/>
          <p:nvPr/>
        </p:nvSpPr>
        <p:spPr>
          <a:xfrm>
            <a:off x="6189154" y="3285673"/>
            <a:ext cx="5012246" cy="937984"/>
          </a:xfrm>
          <a:prstGeom prst="roundRect">
            <a:avLst/>
          </a:prstGeom>
          <a:ln w="28575"/>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14" name="Rectangle: Rounded Corners 13">
            <a:extLst>
              <a:ext uri="{FF2B5EF4-FFF2-40B4-BE49-F238E27FC236}">
                <a16:creationId xmlns:a16="http://schemas.microsoft.com/office/drawing/2014/main" id="{2D083E61-9FBD-3782-C7A1-46AB091250AB}"/>
              </a:ext>
            </a:extLst>
          </p:cNvPr>
          <p:cNvSpPr/>
          <p:nvPr/>
        </p:nvSpPr>
        <p:spPr>
          <a:xfrm>
            <a:off x="6189153" y="4559301"/>
            <a:ext cx="5012247" cy="1667328"/>
          </a:xfrm>
          <a:prstGeom prst="roundRect">
            <a:avLst/>
          </a:prstGeom>
          <a:ln w="28575"/>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4" name="Content Placeholder 3">
            <a:extLst>
              <a:ext uri="{FF2B5EF4-FFF2-40B4-BE49-F238E27FC236}">
                <a16:creationId xmlns:a16="http://schemas.microsoft.com/office/drawing/2014/main" id="{81D0DFA9-633A-9B23-CC20-485E2779572C}"/>
              </a:ext>
            </a:extLst>
          </p:cNvPr>
          <p:cNvSpPr>
            <a:spLocks noGrp="1"/>
          </p:cNvSpPr>
          <p:nvPr>
            <p:ph sz="half" idx="2"/>
          </p:nvPr>
        </p:nvSpPr>
        <p:spPr>
          <a:xfrm>
            <a:off x="6189154" y="2107580"/>
            <a:ext cx="5164645" cy="4021506"/>
          </a:xfrm>
        </p:spPr>
        <p:txBody>
          <a:bodyPr>
            <a:noAutofit/>
          </a:bodyPr>
          <a:lstStyle/>
          <a:p>
            <a:pPr marL="0" indent="0">
              <a:buNone/>
            </a:pPr>
            <a:r>
              <a:rPr lang="en-GB" sz="1800" dirty="0">
                <a:latin typeface="Arial" panose="020B0604020202020204" pitchFamily="34" charset="0"/>
                <a:cs typeface="Arial" panose="020B0604020202020204" pitchFamily="34" charset="0"/>
              </a:rPr>
              <a:t>“</a:t>
            </a:r>
            <a:r>
              <a:rPr lang="en-GB" sz="1800" i="1" dirty="0">
                <a:latin typeface="Arial" panose="020B0604020202020204" pitchFamily="34" charset="0"/>
                <a:cs typeface="Arial" panose="020B0604020202020204" pitchFamily="34" charset="0"/>
              </a:rPr>
              <a:t>For sessions to be longer than 6 weeks to be increased on an individual basis for as long as they are needed</a:t>
            </a:r>
            <a:r>
              <a:rPr lang="en-GB" sz="1800" dirty="0">
                <a:latin typeface="Arial" panose="020B0604020202020204" pitchFamily="34" charset="0"/>
                <a:cs typeface="Arial" panose="020B0604020202020204" pitchFamily="34" charset="0"/>
              </a:rPr>
              <a:t>”</a:t>
            </a:r>
          </a:p>
          <a:p>
            <a:endParaRPr lang="en-GB" sz="1800" dirty="0"/>
          </a:p>
          <a:p>
            <a:pPr marL="0" indent="0">
              <a:buNone/>
            </a:pPr>
            <a:r>
              <a:rPr lang="en-GB" sz="1800" dirty="0">
                <a:latin typeface="Arial" panose="020B0604020202020204" pitchFamily="34" charset="0"/>
                <a:cs typeface="Arial" panose="020B0604020202020204" pitchFamily="34" charset="0"/>
              </a:rPr>
              <a:t>“</a:t>
            </a:r>
            <a:r>
              <a:rPr lang="en-GB" sz="1800" i="1" dirty="0">
                <a:latin typeface="Arial" panose="020B0604020202020204" pitchFamily="34" charset="0"/>
                <a:cs typeface="Arial" panose="020B0604020202020204" pitchFamily="34" charset="0"/>
              </a:rPr>
              <a:t>Only having access to 6 weeks of support. I have done this 7 times now and my mental health has not improved</a:t>
            </a:r>
            <a:r>
              <a:rPr lang="en-GB" sz="1800" dirty="0">
                <a:latin typeface="Arial" panose="020B0604020202020204" pitchFamily="34" charset="0"/>
                <a:cs typeface="Arial" panose="020B0604020202020204" pitchFamily="34" charset="0"/>
              </a:rPr>
              <a:t>.”</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a:t>
            </a:r>
            <a:r>
              <a:rPr lang="en-GB" sz="1800" i="1" dirty="0">
                <a:latin typeface="Arial" panose="020B0604020202020204" pitchFamily="34" charset="0"/>
                <a:cs typeface="Arial" panose="020B0604020202020204" pitchFamily="34" charset="0"/>
              </a:rPr>
              <a:t>That the support doesn’t just feel like a tick box exercise. Longer support to provide the opportunity to understand and actually help people. Support is needed and time required to listen to people to understand what help they need</a:t>
            </a:r>
            <a:r>
              <a:rPr lang="en-GB" sz="1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725327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FFBEE45-F140-49D5-85EA-C78C24340B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4D0AA4-87F3-FFCC-23FF-B8725C92511D}"/>
              </a:ext>
            </a:extLst>
          </p:cNvPr>
          <p:cNvSpPr>
            <a:spLocks noGrp="1"/>
          </p:cNvSpPr>
          <p:nvPr>
            <p:ph type="title"/>
          </p:nvPr>
        </p:nvSpPr>
        <p:spPr>
          <a:xfrm>
            <a:off x="838200" y="365125"/>
            <a:ext cx="10515600" cy="1304588"/>
          </a:xfrm>
        </p:spPr>
        <p:txBody>
          <a:bodyPr>
            <a:normAutofit/>
          </a:bodyPr>
          <a:lstStyle/>
          <a:p>
            <a:r>
              <a:rPr lang="en-GB" sz="5200" dirty="0">
                <a:latin typeface="Arial" panose="020B0604020202020204" pitchFamily="34" charset="0"/>
                <a:cs typeface="Arial" panose="020B0604020202020204" pitchFamily="34" charset="0"/>
              </a:rPr>
              <a:t>Crisis and Prevention</a:t>
            </a:r>
          </a:p>
        </p:txBody>
      </p:sp>
      <p:sp>
        <p:nvSpPr>
          <p:cNvPr id="3" name="Content Placeholder 2">
            <a:extLst>
              <a:ext uri="{FF2B5EF4-FFF2-40B4-BE49-F238E27FC236}">
                <a16:creationId xmlns:a16="http://schemas.microsoft.com/office/drawing/2014/main" id="{462AE5AE-4AD2-45C8-14DD-D817CA4BE29D}"/>
              </a:ext>
            </a:extLst>
          </p:cNvPr>
          <p:cNvSpPr>
            <a:spLocks noGrp="1"/>
          </p:cNvSpPr>
          <p:nvPr>
            <p:ph sz="half" idx="1"/>
          </p:nvPr>
        </p:nvSpPr>
        <p:spPr>
          <a:xfrm>
            <a:off x="838200" y="2398626"/>
            <a:ext cx="5158427" cy="3730460"/>
          </a:xfrm>
        </p:spPr>
        <p:txBody>
          <a:bodyPr>
            <a:normAutofit/>
          </a:bodyPr>
          <a:lstStyle/>
          <a:p>
            <a:pPr marL="0" indent="0">
              <a:buNone/>
            </a:pPr>
            <a:r>
              <a:rPr lang="en-GB" sz="2000" dirty="0">
                <a:latin typeface="Arial" panose="020B0604020202020204" pitchFamily="34" charset="0"/>
                <a:cs typeface="Arial" panose="020B0604020202020204" pitchFamily="34" charset="0"/>
              </a:rPr>
              <a:t>Includes:</a:t>
            </a:r>
          </a:p>
          <a:p>
            <a:pPr lvl="1"/>
            <a:r>
              <a:rPr lang="en-GB" sz="2000" dirty="0">
                <a:latin typeface="Arial" panose="020B0604020202020204" pitchFamily="34" charset="0"/>
                <a:cs typeface="Arial" panose="020B0604020202020204" pitchFamily="34" charset="0"/>
              </a:rPr>
              <a:t>More places for people to go to feel safe and heard</a:t>
            </a:r>
          </a:p>
          <a:p>
            <a:pPr lvl="1"/>
            <a:r>
              <a:rPr lang="en-GB" sz="2000" dirty="0">
                <a:latin typeface="Arial" panose="020B0604020202020204" pitchFamily="34" charset="0"/>
                <a:cs typeface="Arial" panose="020B0604020202020204" pitchFamily="34" charset="0"/>
              </a:rPr>
              <a:t>Mental health professionals responding to crisis callouts, rather than police</a:t>
            </a:r>
          </a:p>
          <a:p>
            <a:pPr lvl="1"/>
            <a:r>
              <a:rPr lang="en-GB" sz="2000" dirty="0">
                <a:latin typeface="Arial" panose="020B0604020202020204" pitchFamily="34" charset="0"/>
                <a:cs typeface="Arial" panose="020B0604020202020204" pitchFamily="34" charset="0"/>
              </a:rPr>
              <a:t>Taking risks seriously</a:t>
            </a:r>
          </a:p>
          <a:p>
            <a:pPr lvl="1"/>
            <a:r>
              <a:rPr lang="en-GB" sz="2000" dirty="0">
                <a:latin typeface="Arial" panose="020B0604020202020204" pitchFamily="34" charset="0"/>
                <a:cs typeface="Arial" panose="020B0604020202020204" pitchFamily="34" charset="0"/>
              </a:rPr>
              <a:t>Ongoing follow up support and review for people with complex mental health conditions such as schizophrenia</a:t>
            </a:r>
          </a:p>
          <a:p>
            <a:endParaRPr lang="en-GB" sz="2000" dirty="0"/>
          </a:p>
        </p:txBody>
      </p:sp>
      <p:sp>
        <p:nvSpPr>
          <p:cNvPr id="4" name="Content Placeholder 3">
            <a:extLst>
              <a:ext uri="{FF2B5EF4-FFF2-40B4-BE49-F238E27FC236}">
                <a16:creationId xmlns:a16="http://schemas.microsoft.com/office/drawing/2014/main" id="{93DA1A51-E019-12A7-2A43-4659CD4A35D9}"/>
              </a:ext>
            </a:extLst>
          </p:cNvPr>
          <p:cNvSpPr>
            <a:spLocks noGrp="1"/>
          </p:cNvSpPr>
          <p:nvPr>
            <p:ph sz="half" idx="2"/>
          </p:nvPr>
        </p:nvSpPr>
        <p:spPr>
          <a:xfrm>
            <a:off x="6189154" y="1669713"/>
            <a:ext cx="5164645" cy="4459373"/>
          </a:xfrm>
        </p:spPr>
        <p:txBody>
          <a:bodyPr>
            <a:noAutofit/>
          </a:bodyPr>
          <a:lstStyle/>
          <a:p>
            <a:pPr marL="0" indent="0">
              <a:buNone/>
            </a:pPr>
            <a:r>
              <a:rPr lang="en-GB" sz="1700" dirty="0">
                <a:latin typeface="Arial" panose="020B0604020202020204" pitchFamily="34" charset="0"/>
                <a:cs typeface="Arial" panose="020B0604020202020204" pitchFamily="34" charset="0"/>
              </a:rPr>
              <a:t>“</a:t>
            </a:r>
            <a:r>
              <a:rPr lang="en-GB" sz="1700" i="1" dirty="0">
                <a:latin typeface="Arial" panose="020B0604020202020204" pitchFamily="34" charset="0"/>
                <a:cs typeface="Arial" panose="020B0604020202020204" pitchFamily="34" charset="0"/>
              </a:rPr>
              <a:t>Have a day time drop in service that is available for those with more complex mental health needs to prevent going into crisis. Especially those who fall through the gaps between charitable services and NHS services or having to wait a long time on waiting lists!</a:t>
            </a:r>
            <a:r>
              <a:rPr lang="en-GB" sz="1700" dirty="0">
                <a:latin typeface="Arial" panose="020B0604020202020204" pitchFamily="34" charset="0"/>
                <a:cs typeface="Arial" panose="020B0604020202020204" pitchFamily="34" charset="0"/>
              </a:rPr>
              <a:t>”</a:t>
            </a:r>
          </a:p>
          <a:p>
            <a:pPr marL="0" indent="0">
              <a:buNone/>
            </a:pPr>
            <a:endParaRPr lang="en-GB" sz="1700" dirty="0">
              <a:latin typeface="Arial" panose="020B0604020202020204" pitchFamily="34" charset="0"/>
              <a:cs typeface="Arial" panose="020B0604020202020204" pitchFamily="34" charset="0"/>
            </a:endParaRPr>
          </a:p>
          <a:p>
            <a:pPr marL="0" indent="0">
              <a:buNone/>
            </a:pPr>
            <a:r>
              <a:rPr lang="en-GB" sz="1700" dirty="0">
                <a:latin typeface="Arial" panose="020B0604020202020204" pitchFamily="34" charset="0"/>
                <a:cs typeface="Arial" panose="020B0604020202020204" pitchFamily="34" charset="0"/>
              </a:rPr>
              <a:t>“</a:t>
            </a:r>
            <a:r>
              <a:rPr lang="en-GB" sz="1700" i="1" dirty="0">
                <a:latin typeface="Arial" panose="020B0604020202020204" pitchFamily="34" charset="0"/>
                <a:cs typeface="Arial" panose="020B0604020202020204" pitchFamily="34" charset="0"/>
              </a:rPr>
              <a:t>Support available out of hours that is better equipped to deal with individual needs and crisis, rather than just keeping going until services resume the next day</a:t>
            </a:r>
            <a:r>
              <a:rPr lang="en-GB" sz="1700" dirty="0">
                <a:latin typeface="Arial" panose="020B0604020202020204" pitchFamily="34" charset="0"/>
                <a:cs typeface="Arial" panose="020B0604020202020204" pitchFamily="34" charset="0"/>
              </a:rPr>
              <a:t>.”</a:t>
            </a:r>
          </a:p>
          <a:p>
            <a:pPr marL="0" indent="0">
              <a:buNone/>
            </a:pPr>
            <a:endParaRPr lang="en-GB" sz="1700" dirty="0">
              <a:latin typeface="Arial" panose="020B0604020202020204" pitchFamily="34" charset="0"/>
              <a:cs typeface="Arial" panose="020B0604020202020204" pitchFamily="34" charset="0"/>
            </a:endParaRPr>
          </a:p>
          <a:p>
            <a:pPr marL="0" indent="0">
              <a:buNone/>
            </a:pPr>
            <a:r>
              <a:rPr lang="en-GB" sz="1700" dirty="0">
                <a:latin typeface="Arial" panose="020B0604020202020204" pitchFamily="34" charset="0"/>
                <a:cs typeface="Arial" panose="020B0604020202020204" pitchFamily="34" charset="0"/>
              </a:rPr>
              <a:t>“</a:t>
            </a:r>
            <a:r>
              <a:rPr lang="en-GB" sz="1700" i="1" dirty="0">
                <a:latin typeface="Arial" panose="020B0604020202020204" pitchFamily="34" charset="0"/>
                <a:cs typeface="Arial" panose="020B0604020202020204" pitchFamily="34" charset="0"/>
              </a:rPr>
              <a:t>Quicker action in keeping to promises made at a time of crisis - people in crisis hang on to what they are told can happen, but it takes ages for referrals to take place and positive action to follow</a:t>
            </a:r>
            <a:r>
              <a:rPr lang="en-GB" sz="1700" dirty="0">
                <a:latin typeface="Arial" panose="020B0604020202020204" pitchFamily="34" charset="0"/>
                <a:cs typeface="Arial" panose="020B0604020202020204" pitchFamily="34" charset="0"/>
              </a:rPr>
              <a:t>”</a:t>
            </a:r>
          </a:p>
        </p:txBody>
      </p:sp>
      <p:sp>
        <p:nvSpPr>
          <p:cNvPr id="5" name="Rectangle: Rounded Corners 4">
            <a:extLst>
              <a:ext uri="{FF2B5EF4-FFF2-40B4-BE49-F238E27FC236}">
                <a16:creationId xmlns:a16="http://schemas.microsoft.com/office/drawing/2014/main" id="{F838B5CD-3014-1DF4-05E0-E81FBEBD15F1}"/>
              </a:ext>
            </a:extLst>
          </p:cNvPr>
          <p:cNvSpPr/>
          <p:nvPr/>
        </p:nvSpPr>
        <p:spPr>
          <a:xfrm>
            <a:off x="6189154" y="1556657"/>
            <a:ext cx="5158427" cy="1676399"/>
          </a:xfrm>
          <a:prstGeom prst="roundRect">
            <a:avLst/>
          </a:prstGeom>
          <a:no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Rounded Corners 5">
            <a:extLst>
              <a:ext uri="{FF2B5EF4-FFF2-40B4-BE49-F238E27FC236}">
                <a16:creationId xmlns:a16="http://schemas.microsoft.com/office/drawing/2014/main" id="{F3690773-2E78-5F79-B4AC-83DF4FE56052}"/>
              </a:ext>
            </a:extLst>
          </p:cNvPr>
          <p:cNvSpPr/>
          <p:nvPr/>
        </p:nvSpPr>
        <p:spPr>
          <a:xfrm>
            <a:off x="6189154" y="3505200"/>
            <a:ext cx="5158427" cy="1153886"/>
          </a:xfrm>
          <a:prstGeom prst="roundRect">
            <a:avLst/>
          </a:prstGeom>
          <a:no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Rounded Corners 6">
            <a:extLst>
              <a:ext uri="{FF2B5EF4-FFF2-40B4-BE49-F238E27FC236}">
                <a16:creationId xmlns:a16="http://schemas.microsoft.com/office/drawing/2014/main" id="{A395558F-1FB5-8EE9-10CB-CD7A4F3E6503}"/>
              </a:ext>
            </a:extLst>
          </p:cNvPr>
          <p:cNvSpPr/>
          <p:nvPr/>
        </p:nvSpPr>
        <p:spPr>
          <a:xfrm>
            <a:off x="6189154" y="4931230"/>
            <a:ext cx="5158427" cy="1153886"/>
          </a:xfrm>
          <a:prstGeom prst="roundRect">
            <a:avLst/>
          </a:prstGeom>
          <a:no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87758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407</TotalTime>
  <Words>1717</Words>
  <Application>Microsoft Office PowerPoint</Application>
  <PresentationFormat>Widescreen</PresentationFormat>
  <Paragraphs>156</Paragraphs>
  <Slides>19</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Aptos Display</vt:lpstr>
      <vt:lpstr>Arial</vt:lpstr>
      <vt:lpstr>Calibri</vt:lpstr>
      <vt:lpstr>Office Theme</vt:lpstr>
      <vt:lpstr>Accessing mental health services and support in your community</vt:lpstr>
      <vt:lpstr>Survey Overview</vt:lpstr>
      <vt:lpstr>PowerPoint Presentation</vt:lpstr>
      <vt:lpstr>Easier Access</vt:lpstr>
      <vt:lpstr>Joined Up Services</vt:lpstr>
      <vt:lpstr>Improved Communication</vt:lpstr>
      <vt:lpstr>Choice of Tailored Support</vt:lpstr>
      <vt:lpstr>Duration and Frequency of Support</vt:lpstr>
      <vt:lpstr>Crisis and Prevention</vt:lpstr>
      <vt:lpstr>More Staff</vt:lpstr>
      <vt:lpstr>Other comments</vt:lpstr>
      <vt:lpstr>PowerPoint Presentation</vt:lpstr>
      <vt:lpstr>Key responses from question two - Where would you go for information about your mental health?</vt:lpstr>
      <vt:lpstr>PowerPoint Presentation</vt:lpstr>
      <vt:lpstr>Key responses from question three - Where would you go for advice about your mental health?</vt:lpstr>
      <vt:lpstr>PowerPoint Presentation</vt:lpstr>
      <vt:lpstr>Key responses from question four - Where would you go for help or support with your mental health?</vt:lpstr>
      <vt:lpstr>Selected quotes from question four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Wendy Smith</dc:creator>
  <cp:lastModifiedBy>Wendy Smith</cp:lastModifiedBy>
  <cp:revision>1</cp:revision>
  <dcterms:created xsi:type="dcterms:W3CDTF">2025-10-13T08:54:01Z</dcterms:created>
  <dcterms:modified xsi:type="dcterms:W3CDTF">2026-02-17T10:15:25Z</dcterms:modified>
</cp:coreProperties>
</file>